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21" r:id="rId2"/>
    <p:sldId id="291" r:id="rId3"/>
    <p:sldId id="286" r:id="rId4"/>
    <p:sldId id="287" r:id="rId5"/>
    <p:sldId id="289" r:id="rId6"/>
    <p:sldId id="290" r:id="rId7"/>
    <p:sldId id="293" r:id="rId8"/>
    <p:sldId id="284" r:id="rId9"/>
    <p:sldId id="285" r:id="rId10"/>
    <p:sldId id="330" r:id="rId11"/>
    <p:sldId id="273" r:id="rId12"/>
    <p:sldId id="267" r:id="rId13"/>
    <p:sldId id="266" r:id="rId14"/>
    <p:sldId id="271" r:id="rId15"/>
    <p:sldId id="272" r:id="rId16"/>
    <p:sldId id="269" r:id="rId17"/>
    <p:sldId id="257" r:id="rId18"/>
    <p:sldId id="258" r:id="rId19"/>
    <p:sldId id="260" r:id="rId20"/>
    <p:sldId id="275" r:id="rId21"/>
    <p:sldId id="263" r:id="rId22"/>
    <p:sldId id="332" r:id="rId23"/>
    <p:sldId id="333" r:id="rId24"/>
    <p:sldId id="279" r:id="rId25"/>
    <p:sldId id="280" r:id="rId26"/>
    <p:sldId id="281" r:id="rId27"/>
    <p:sldId id="282" r:id="rId28"/>
    <p:sldId id="296" r:id="rId29"/>
    <p:sldId id="256" r:id="rId30"/>
    <p:sldId id="322" r:id="rId31"/>
    <p:sldId id="323" r:id="rId32"/>
    <p:sldId id="324" r:id="rId33"/>
    <p:sldId id="325" r:id="rId34"/>
    <p:sldId id="326" r:id="rId35"/>
    <p:sldId id="327" r:id="rId36"/>
    <p:sldId id="264" r:id="rId37"/>
    <p:sldId id="328" r:id="rId38"/>
    <p:sldId id="308" r:id="rId39"/>
    <p:sldId id="295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3" r:id="rId51"/>
    <p:sldId id="3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4531"/>
  </p:normalViewPr>
  <p:slideViewPr>
    <p:cSldViewPr snapToGrid="0">
      <p:cViewPr varScale="1">
        <p:scale>
          <a:sx n="100" d="100"/>
          <a:sy n="100" d="100"/>
        </p:scale>
        <p:origin x="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oleksandrbiruk\Desktop\Big%20Data%20Bootcamp\Project%20Homework\my%20analysis\FInal%20tables\NUMBER_PER_YEAR%20copy.t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oleksandrbiruk\Desktop\Big%20Data%20Bootcamp\Project%20Homework\my%20analysis\numMovies_perYear%20copy.t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oleksandrbiruk\Desktop\Big%20Data%20Bootcamp\Project%20Homework\my%20analysis\FInal%20tables\avgRatingbyGenr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oleksandrbiruk/Desktop/Big%20Data%20Bootcamp/Project%20Homework/my%20analysis/FInal%20tables/avgRating_byYear%20copy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oleksandrbiruk\Desktop\Big%20Data%20Bootcamp\Project%20Homework\my%20analysis\distributor%20by%20average%20rating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'NUMBER_PER_YEAR copy'!$A$2:$A$145</c:f>
              <c:numCache>
                <c:formatCode>General</c:formatCode>
                <c:ptCount val="144"/>
                <c:pt idx="0">
                  <c:v>1874</c:v>
                </c:pt>
                <c:pt idx="1">
                  <c:v>1877</c:v>
                </c:pt>
                <c:pt idx="2">
                  <c:v>1878</c:v>
                </c:pt>
                <c:pt idx="3">
                  <c:v>1881</c:v>
                </c:pt>
                <c:pt idx="4">
                  <c:v>1882</c:v>
                </c:pt>
                <c:pt idx="5">
                  <c:v>1883</c:v>
                </c:pt>
                <c:pt idx="6">
                  <c:v>1885</c:v>
                </c:pt>
                <c:pt idx="7">
                  <c:v>1887</c:v>
                </c:pt>
                <c:pt idx="8">
                  <c:v>1888</c:v>
                </c:pt>
                <c:pt idx="9">
                  <c:v>1889</c:v>
                </c:pt>
                <c:pt idx="10">
                  <c:v>1890</c:v>
                </c:pt>
                <c:pt idx="11">
                  <c:v>1891</c:v>
                </c:pt>
                <c:pt idx="12">
                  <c:v>1892</c:v>
                </c:pt>
                <c:pt idx="13">
                  <c:v>1893</c:v>
                </c:pt>
                <c:pt idx="14">
                  <c:v>1894</c:v>
                </c:pt>
                <c:pt idx="15">
                  <c:v>1895</c:v>
                </c:pt>
                <c:pt idx="16">
                  <c:v>1896</c:v>
                </c:pt>
                <c:pt idx="17">
                  <c:v>1897</c:v>
                </c:pt>
                <c:pt idx="18">
                  <c:v>1898</c:v>
                </c:pt>
                <c:pt idx="19">
                  <c:v>1899</c:v>
                </c:pt>
                <c:pt idx="20">
                  <c:v>1900</c:v>
                </c:pt>
                <c:pt idx="21">
                  <c:v>1901</c:v>
                </c:pt>
                <c:pt idx="22">
                  <c:v>1902</c:v>
                </c:pt>
                <c:pt idx="23">
                  <c:v>1903</c:v>
                </c:pt>
                <c:pt idx="24">
                  <c:v>1904</c:v>
                </c:pt>
                <c:pt idx="25">
                  <c:v>1905</c:v>
                </c:pt>
                <c:pt idx="26">
                  <c:v>1906</c:v>
                </c:pt>
                <c:pt idx="27">
                  <c:v>1907</c:v>
                </c:pt>
                <c:pt idx="28">
                  <c:v>1908</c:v>
                </c:pt>
                <c:pt idx="29">
                  <c:v>1909</c:v>
                </c:pt>
                <c:pt idx="30">
                  <c:v>1910</c:v>
                </c:pt>
                <c:pt idx="31">
                  <c:v>1911</c:v>
                </c:pt>
                <c:pt idx="32">
                  <c:v>1912</c:v>
                </c:pt>
                <c:pt idx="33">
                  <c:v>1913</c:v>
                </c:pt>
                <c:pt idx="34">
                  <c:v>1914</c:v>
                </c:pt>
                <c:pt idx="35">
                  <c:v>1915</c:v>
                </c:pt>
                <c:pt idx="36">
                  <c:v>1916</c:v>
                </c:pt>
                <c:pt idx="37">
                  <c:v>1917</c:v>
                </c:pt>
                <c:pt idx="38">
                  <c:v>1918</c:v>
                </c:pt>
                <c:pt idx="39">
                  <c:v>1919</c:v>
                </c:pt>
                <c:pt idx="40">
                  <c:v>1920</c:v>
                </c:pt>
                <c:pt idx="41">
                  <c:v>1921</c:v>
                </c:pt>
                <c:pt idx="42">
                  <c:v>1922</c:v>
                </c:pt>
                <c:pt idx="43">
                  <c:v>1923</c:v>
                </c:pt>
                <c:pt idx="44">
                  <c:v>1924</c:v>
                </c:pt>
                <c:pt idx="45">
                  <c:v>1925</c:v>
                </c:pt>
                <c:pt idx="46">
                  <c:v>1926</c:v>
                </c:pt>
                <c:pt idx="47">
                  <c:v>1927</c:v>
                </c:pt>
                <c:pt idx="48">
                  <c:v>1928</c:v>
                </c:pt>
                <c:pt idx="49">
                  <c:v>1929</c:v>
                </c:pt>
                <c:pt idx="50">
                  <c:v>1930</c:v>
                </c:pt>
                <c:pt idx="51">
                  <c:v>1931</c:v>
                </c:pt>
                <c:pt idx="52">
                  <c:v>1932</c:v>
                </c:pt>
                <c:pt idx="53">
                  <c:v>1933</c:v>
                </c:pt>
                <c:pt idx="54">
                  <c:v>1934</c:v>
                </c:pt>
                <c:pt idx="55">
                  <c:v>1935</c:v>
                </c:pt>
                <c:pt idx="56">
                  <c:v>1936</c:v>
                </c:pt>
                <c:pt idx="57">
                  <c:v>1937</c:v>
                </c:pt>
                <c:pt idx="58">
                  <c:v>1938</c:v>
                </c:pt>
                <c:pt idx="59">
                  <c:v>1939</c:v>
                </c:pt>
                <c:pt idx="60">
                  <c:v>1940</c:v>
                </c:pt>
                <c:pt idx="61">
                  <c:v>1941</c:v>
                </c:pt>
                <c:pt idx="62">
                  <c:v>1942</c:v>
                </c:pt>
                <c:pt idx="63">
                  <c:v>1943</c:v>
                </c:pt>
                <c:pt idx="64">
                  <c:v>1944</c:v>
                </c:pt>
                <c:pt idx="65">
                  <c:v>1945</c:v>
                </c:pt>
                <c:pt idx="66">
                  <c:v>1946</c:v>
                </c:pt>
                <c:pt idx="67">
                  <c:v>1947</c:v>
                </c:pt>
                <c:pt idx="68">
                  <c:v>1948</c:v>
                </c:pt>
                <c:pt idx="69">
                  <c:v>1949</c:v>
                </c:pt>
                <c:pt idx="70">
                  <c:v>1950</c:v>
                </c:pt>
                <c:pt idx="71">
                  <c:v>1951</c:v>
                </c:pt>
                <c:pt idx="72">
                  <c:v>1952</c:v>
                </c:pt>
                <c:pt idx="73">
                  <c:v>1953</c:v>
                </c:pt>
                <c:pt idx="74">
                  <c:v>1954</c:v>
                </c:pt>
                <c:pt idx="75">
                  <c:v>1955</c:v>
                </c:pt>
                <c:pt idx="76">
                  <c:v>1956</c:v>
                </c:pt>
                <c:pt idx="77">
                  <c:v>1957</c:v>
                </c:pt>
                <c:pt idx="78">
                  <c:v>1958</c:v>
                </c:pt>
                <c:pt idx="79">
                  <c:v>1959</c:v>
                </c:pt>
                <c:pt idx="80">
                  <c:v>1960</c:v>
                </c:pt>
                <c:pt idx="81">
                  <c:v>1961</c:v>
                </c:pt>
                <c:pt idx="82">
                  <c:v>1962</c:v>
                </c:pt>
                <c:pt idx="83">
                  <c:v>1963</c:v>
                </c:pt>
                <c:pt idx="84">
                  <c:v>1964</c:v>
                </c:pt>
                <c:pt idx="85">
                  <c:v>1965</c:v>
                </c:pt>
                <c:pt idx="86">
                  <c:v>1966</c:v>
                </c:pt>
                <c:pt idx="87">
                  <c:v>1967</c:v>
                </c:pt>
                <c:pt idx="88">
                  <c:v>1968</c:v>
                </c:pt>
                <c:pt idx="89">
                  <c:v>1969</c:v>
                </c:pt>
                <c:pt idx="90">
                  <c:v>1970</c:v>
                </c:pt>
                <c:pt idx="91">
                  <c:v>1971</c:v>
                </c:pt>
                <c:pt idx="92">
                  <c:v>1972</c:v>
                </c:pt>
                <c:pt idx="93">
                  <c:v>1973</c:v>
                </c:pt>
                <c:pt idx="94">
                  <c:v>1974</c:v>
                </c:pt>
                <c:pt idx="95">
                  <c:v>1975</c:v>
                </c:pt>
                <c:pt idx="96">
                  <c:v>1976</c:v>
                </c:pt>
                <c:pt idx="97">
                  <c:v>1977</c:v>
                </c:pt>
                <c:pt idx="98">
                  <c:v>1978</c:v>
                </c:pt>
                <c:pt idx="99">
                  <c:v>1979</c:v>
                </c:pt>
                <c:pt idx="100">
                  <c:v>1980</c:v>
                </c:pt>
                <c:pt idx="101">
                  <c:v>1981</c:v>
                </c:pt>
                <c:pt idx="102">
                  <c:v>1982</c:v>
                </c:pt>
                <c:pt idx="103">
                  <c:v>1983</c:v>
                </c:pt>
                <c:pt idx="104">
                  <c:v>1984</c:v>
                </c:pt>
                <c:pt idx="105">
                  <c:v>1985</c:v>
                </c:pt>
                <c:pt idx="106">
                  <c:v>1986</c:v>
                </c:pt>
                <c:pt idx="107">
                  <c:v>1987</c:v>
                </c:pt>
                <c:pt idx="108">
                  <c:v>1988</c:v>
                </c:pt>
                <c:pt idx="109">
                  <c:v>1989</c:v>
                </c:pt>
                <c:pt idx="110">
                  <c:v>1990</c:v>
                </c:pt>
                <c:pt idx="111">
                  <c:v>1991</c:v>
                </c:pt>
                <c:pt idx="112">
                  <c:v>1992</c:v>
                </c:pt>
                <c:pt idx="113">
                  <c:v>1993</c:v>
                </c:pt>
                <c:pt idx="114">
                  <c:v>1994</c:v>
                </c:pt>
                <c:pt idx="115">
                  <c:v>1995</c:v>
                </c:pt>
                <c:pt idx="116">
                  <c:v>1996</c:v>
                </c:pt>
                <c:pt idx="117">
                  <c:v>1997</c:v>
                </c:pt>
                <c:pt idx="118">
                  <c:v>1998</c:v>
                </c:pt>
                <c:pt idx="119">
                  <c:v>1999</c:v>
                </c:pt>
                <c:pt idx="120">
                  <c:v>2000</c:v>
                </c:pt>
                <c:pt idx="121">
                  <c:v>2001</c:v>
                </c:pt>
                <c:pt idx="122">
                  <c:v>2002</c:v>
                </c:pt>
                <c:pt idx="123">
                  <c:v>2003</c:v>
                </c:pt>
                <c:pt idx="124">
                  <c:v>2004</c:v>
                </c:pt>
                <c:pt idx="125">
                  <c:v>2005</c:v>
                </c:pt>
                <c:pt idx="126">
                  <c:v>2006</c:v>
                </c:pt>
                <c:pt idx="127">
                  <c:v>2007</c:v>
                </c:pt>
                <c:pt idx="128">
                  <c:v>2008</c:v>
                </c:pt>
                <c:pt idx="129">
                  <c:v>2009</c:v>
                </c:pt>
                <c:pt idx="130">
                  <c:v>2010</c:v>
                </c:pt>
                <c:pt idx="131">
                  <c:v>2011</c:v>
                </c:pt>
                <c:pt idx="132">
                  <c:v>2012</c:v>
                </c:pt>
                <c:pt idx="133">
                  <c:v>2013</c:v>
                </c:pt>
                <c:pt idx="134">
                  <c:v>2014</c:v>
                </c:pt>
                <c:pt idx="135">
                  <c:v>2015</c:v>
                </c:pt>
                <c:pt idx="136">
                  <c:v>2016</c:v>
                </c:pt>
                <c:pt idx="137">
                  <c:v>2017</c:v>
                </c:pt>
                <c:pt idx="138">
                  <c:v>2018</c:v>
                </c:pt>
                <c:pt idx="139">
                  <c:v>2019</c:v>
                </c:pt>
                <c:pt idx="140">
                  <c:v>2020</c:v>
                </c:pt>
                <c:pt idx="141">
                  <c:v>2021</c:v>
                </c:pt>
                <c:pt idx="142">
                  <c:v>2022</c:v>
                </c:pt>
                <c:pt idx="143">
                  <c:v>2023</c:v>
                </c:pt>
              </c:numCache>
            </c:numRef>
          </c:cat>
          <c:val>
            <c:numRef>
              <c:f>'NUMBER_PER_YEAR copy'!$B$2:$B$145</c:f>
              <c:numCache>
                <c:formatCode>General</c:formatCode>
                <c:ptCount val="144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45</c:v>
                </c:pt>
                <c:pt idx="8">
                  <c:v>5</c:v>
                </c:pt>
                <c:pt idx="9">
                  <c:v>2</c:v>
                </c:pt>
                <c:pt idx="10">
                  <c:v>6</c:v>
                </c:pt>
                <c:pt idx="11">
                  <c:v>10</c:v>
                </c:pt>
                <c:pt idx="12">
                  <c:v>9</c:v>
                </c:pt>
                <c:pt idx="13">
                  <c:v>3</c:v>
                </c:pt>
                <c:pt idx="14">
                  <c:v>99</c:v>
                </c:pt>
                <c:pt idx="15">
                  <c:v>113</c:v>
                </c:pt>
                <c:pt idx="16">
                  <c:v>698</c:v>
                </c:pt>
                <c:pt idx="17">
                  <c:v>726</c:v>
                </c:pt>
                <c:pt idx="18">
                  <c:v>410</c:v>
                </c:pt>
                <c:pt idx="19">
                  <c:v>304</c:v>
                </c:pt>
                <c:pt idx="20">
                  <c:v>309</c:v>
                </c:pt>
                <c:pt idx="21">
                  <c:v>247</c:v>
                </c:pt>
                <c:pt idx="22">
                  <c:v>215</c:v>
                </c:pt>
                <c:pt idx="23">
                  <c:v>284</c:v>
                </c:pt>
                <c:pt idx="24">
                  <c:v>258</c:v>
                </c:pt>
                <c:pt idx="25">
                  <c:v>226</c:v>
                </c:pt>
                <c:pt idx="26">
                  <c:v>270</c:v>
                </c:pt>
                <c:pt idx="27">
                  <c:v>256</c:v>
                </c:pt>
                <c:pt idx="28">
                  <c:v>326</c:v>
                </c:pt>
                <c:pt idx="29">
                  <c:v>373</c:v>
                </c:pt>
                <c:pt idx="30">
                  <c:v>397</c:v>
                </c:pt>
                <c:pt idx="31">
                  <c:v>453</c:v>
                </c:pt>
                <c:pt idx="32">
                  <c:v>585</c:v>
                </c:pt>
                <c:pt idx="33">
                  <c:v>468</c:v>
                </c:pt>
                <c:pt idx="34">
                  <c:v>416</c:v>
                </c:pt>
                <c:pt idx="35">
                  <c:v>485</c:v>
                </c:pt>
                <c:pt idx="36">
                  <c:v>439</c:v>
                </c:pt>
                <c:pt idx="37">
                  <c:v>421</c:v>
                </c:pt>
                <c:pt idx="38">
                  <c:v>376</c:v>
                </c:pt>
                <c:pt idx="39">
                  <c:v>419</c:v>
                </c:pt>
                <c:pt idx="40">
                  <c:v>469</c:v>
                </c:pt>
                <c:pt idx="41">
                  <c:v>452</c:v>
                </c:pt>
                <c:pt idx="42">
                  <c:v>433</c:v>
                </c:pt>
                <c:pt idx="43">
                  <c:v>476</c:v>
                </c:pt>
                <c:pt idx="44">
                  <c:v>491</c:v>
                </c:pt>
                <c:pt idx="45">
                  <c:v>620</c:v>
                </c:pt>
                <c:pt idx="46">
                  <c:v>696</c:v>
                </c:pt>
                <c:pt idx="47">
                  <c:v>726</c:v>
                </c:pt>
                <c:pt idx="48">
                  <c:v>767</c:v>
                </c:pt>
                <c:pt idx="49">
                  <c:v>875</c:v>
                </c:pt>
                <c:pt idx="50">
                  <c:v>998</c:v>
                </c:pt>
                <c:pt idx="51">
                  <c:v>1119</c:v>
                </c:pt>
                <c:pt idx="52">
                  <c:v>1210</c:v>
                </c:pt>
                <c:pt idx="53">
                  <c:v>1178</c:v>
                </c:pt>
                <c:pt idx="54">
                  <c:v>1319</c:v>
                </c:pt>
                <c:pt idx="55">
                  <c:v>1370</c:v>
                </c:pt>
                <c:pt idx="56">
                  <c:v>1430</c:v>
                </c:pt>
                <c:pt idx="57">
                  <c:v>1425</c:v>
                </c:pt>
                <c:pt idx="58">
                  <c:v>1443</c:v>
                </c:pt>
                <c:pt idx="59">
                  <c:v>1370</c:v>
                </c:pt>
                <c:pt idx="60">
                  <c:v>1405</c:v>
                </c:pt>
                <c:pt idx="61">
                  <c:v>1381</c:v>
                </c:pt>
                <c:pt idx="62">
                  <c:v>1384</c:v>
                </c:pt>
                <c:pt idx="63">
                  <c:v>1276</c:v>
                </c:pt>
                <c:pt idx="64">
                  <c:v>1130</c:v>
                </c:pt>
                <c:pt idx="65">
                  <c:v>1011</c:v>
                </c:pt>
                <c:pt idx="66">
                  <c:v>1114</c:v>
                </c:pt>
                <c:pt idx="67">
                  <c:v>1165</c:v>
                </c:pt>
                <c:pt idx="68">
                  <c:v>1271</c:v>
                </c:pt>
                <c:pt idx="69">
                  <c:v>1462</c:v>
                </c:pt>
                <c:pt idx="70">
                  <c:v>1724</c:v>
                </c:pt>
                <c:pt idx="71">
                  <c:v>1867</c:v>
                </c:pt>
                <c:pt idx="72">
                  <c:v>2153</c:v>
                </c:pt>
                <c:pt idx="73">
                  <c:v>2516</c:v>
                </c:pt>
                <c:pt idx="74">
                  <c:v>2535</c:v>
                </c:pt>
                <c:pt idx="75">
                  <c:v>3064</c:v>
                </c:pt>
                <c:pt idx="76">
                  <c:v>3137</c:v>
                </c:pt>
                <c:pt idx="77">
                  <c:v>3521</c:v>
                </c:pt>
                <c:pt idx="78">
                  <c:v>3848</c:v>
                </c:pt>
                <c:pt idx="79">
                  <c:v>4344</c:v>
                </c:pt>
                <c:pt idx="80">
                  <c:v>4602</c:v>
                </c:pt>
                <c:pt idx="81">
                  <c:v>4642</c:v>
                </c:pt>
                <c:pt idx="82">
                  <c:v>4159</c:v>
                </c:pt>
                <c:pt idx="83">
                  <c:v>4168</c:v>
                </c:pt>
                <c:pt idx="84">
                  <c:v>4374</c:v>
                </c:pt>
                <c:pt idx="85">
                  <c:v>5092</c:v>
                </c:pt>
                <c:pt idx="86">
                  <c:v>5371</c:v>
                </c:pt>
                <c:pt idx="87">
                  <c:v>5570</c:v>
                </c:pt>
                <c:pt idx="88">
                  <c:v>5362</c:v>
                </c:pt>
                <c:pt idx="89">
                  <c:v>5645</c:v>
                </c:pt>
                <c:pt idx="90">
                  <c:v>5479</c:v>
                </c:pt>
                <c:pt idx="91">
                  <c:v>5447</c:v>
                </c:pt>
                <c:pt idx="92">
                  <c:v>5537</c:v>
                </c:pt>
                <c:pt idx="93">
                  <c:v>5756</c:v>
                </c:pt>
                <c:pt idx="94">
                  <c:v>5680</c:v>
                </c:pt>
                <c:pt idx="95">
                  <c:v>5719</c:v>
                </c:pt>
                <c:pt idx="96">
                  <c:v>5907</c:v>
                </c:pt>
                <c:pt idx="97">
                  <c:v>6214</c:v>
                </c:pt>
                <c:pt idx="98">
                  <c:v>6562</c:v>
                </c:pt>
                <c:pt idx="99">
                  <c:v>6633</c:v>
                </c:pt>
                <c:pt idx="100">
                  <c:v>6205</c:v>
                </c:pt>
                <c:pt idx="101">
                  <c:v>6243</c:v>
                </c:pt>
                <c:pt idx="102">
                  <c:v>6488</c:v>
                </c:pt>
                <c:pt idx="103">
                  <c:v>6987</c:v>
                </c:pt>
                <c:pt idx="104">
                  <c:v>7488</c:v>
                </c:pt>
                <c:pt idx="105">
                  <c:v>8501</c:v>
                </c:pt>
                <c:pt idx="106">
                  <c:v>8620</c:v>
                </c:pt>
                <c:pt idx="107">
                  <c:v>8807</c:v>
                </c:pt>
                <c:pt idx="108">
                  <c:v>8361</c:v>
                </c:pt>
                <c:pt idx="109">
                  <c:v>9366</c:v>
                </c:pt>
                <c:pt idx="110">
                  <c:v>9428</c:v>
                </c:pt>
                <c:pt idx="111">
                  <c:v>9577</c:v>
                </c:pt>
                <c:pt idx="112">
                  <c:v>9577</c:v>
                </c:pt>
                <c:pt idx="113">
                  <c:v>10631</c:v>
                </c:pt>
                <c:pt idx="114">
                  <c:v>11477</c:v>
                </c:pt>
                <c:pt idx="115">
                  <c:v>12323</c:v>
                </c:pt>
                <c:pt idx="116">
                  <c:v>12927</c:v>
                </c:pt>
                <c:pt idx="117">
                  <c:v>14187</c:v>
                </c:pt>
                <c:pt idx="118">
                  <c:v>15078</c:v>
                </c:pt>
                <c:pt idx="119">
                  <c:v>16288</c:v>
                </c:pt>
                <c:pt idx="120">
                  <c:v>17543</c:v>
                </c:pt>
                <c:pt idx="121">
                  <c:v>18830</c:v>
                </c:pt>
                <c:pt idx="122">
                  <c:v>20475</c:v>
                </c:pt>
                <c:pt idx="123">
                  <c:v>21889</c:v>
                </c:pt>
                <c:pt idx="124">
                  <c:v>24625</c:v>
                </c:pt>
                <c:pt idx="125">
                  <c:v>28137</c:v>
                </c:pt>
                <c:pt idx="126">
                  <c:v>30623</c:v>
                </c:pt>
                <c:pt idx="127">
                  <c:v>30283</c:v>
                </c:pt>
                <c:pt idx="128">
                  <c:v>31858</c:v>
                </c:pt>
                <c:pt idx="129">
                  <c:v>34375</c:v>
                </c:pt>
                <c:pt idx="130">
                  <c:v>36060</c:v>
                </c:pt>
                <c:pt idx="131">
                  <c:v>40876</c:v>
                </c:pt>
                <c:pt idx="132">
                  <c:v>44121</c:v>
                </c:pt>
                <c:pt idx="133">
                  <c:v>44804</c:v>
                </c:pt>
                <c:pt idx="134">
                  <c:v>47324</c:v>
                </c:pt>
                <c:pt idx="135">
                  <c:v>48986</c:v>
                </c:pt>
                <c:pt idx="136">
                  <c:v>53332</c:v>
                </c:pt>
                <c:pt idx="137">
                  <c:v>55538</c:v>
                </c:pt>
                <c:pt idx="138">
                  <c:v>55896</c:v>
                </c:pt>
                <c:pt idx="139">
                  <c:v>56928</c:v>
                </c:pt>
                <c:pt idx="140">
                  <c:v>51283</c:v>
                </c:pt>
                <c:pt idx="141">
                  <c:v>51329</c:v>
                </c:pt>
                <c:pt idx="142">
                  <c:v>43615</c:v>
                </c:pt>
                <c:pt idx="143">
                  <c:v>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B1-0A40-8B47-7CC212D82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68649807"/>
        <c:axId val="768625791"/>
      </c:barChart>
      <c:catAx>
        <c:axId val="768649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25791"/>
        <c:crosses val="autoZero"/>
        <c:auto val="1"/>
        <c:lblAlgn val="ctr"/>
        <c:lblOffset val="100"/>
        <c:noMultiLvlLbl val="0"/>
      </c:catAx>
      <c:valAx>
        <c:axId val="768625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498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680446194225717E-2"/>
          <c:y val="8.533333333333333E-2"/>
          <c:w val="0.86487510936132983"/>
          <c:h val="0.8176533333333333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FFC000">
                <a:alpha val="91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'numMovies_perYear copy'!$A$135:$A$145</c:f>
              <c:numCache>
                <c:formatCode>General</c:formatCode>
                <c:ptCount val="11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  <c:pt idx="9">
                  <c:v>2022</c:v>
                </c:pt>
                <c:pt idx="10">
                  <c:v>2023</c:v>
                </c:pt>
              </c:numCache>
            </c:numRef>
          </c:cat>
          <c:val>
            <c:numRef>
              <c:f>'numMovies_perYear copy'!$B$135:$B$145</c:f>
              <c:numCache>
                <c:formatCode>General</c:formatCode>
                <c:ptCount val="11"/>
                <c:pt idx="0">
                  <c:v>44804</c:v>
                </c:pt>
                <c:pt idx="1">
                  <c:v>47324</c:v>
                </c:pt>
                <c:pt idx="2">
                  <c:v>48986</c:v>
                </c:pt>
                <c:pt idx="3">
                  <c:v>53332</c:v>
                </c:pt>
                <c:pt idx="4">
                  <c:v>55538</c:v>
                </c:pt>
                <c:pt idx="5">
                  <c:v>55896</c:v>
                </c:pt>
                <c:pt idx="6">
                  <c:v>56928</c:v>
                </c:pt>
                <c:pt idx="7">
                  <c:v>51283</c:v>
                </c:pt>
                <c:pt idx="8">
                  <c:v>51329</c:v>
                </c:pt>
                <c:pt idx="9">
                  <c:v>43615</c:v>
                </c:pt>
                <c:pt idx="10">
                  <c:v>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EB-A643-8139-108B6DEE9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4"/>
        <c:axId val="11403327"/>
        <c:axId val="10504415"/>
      </c:barChart>
      <c:catAx>
        <c:axId val="11403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04415"/>
        <c:crosses val="autoZero"/>
        <c:auto val="1"/>
        <c:lblAlgn val="ctr"/>
        <c:lblOffset val="100"/>
        <c:noMultiLvlLbl val="0"/>
      </c:catAx>
      <c:valAx>
        <c:axId val="10504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3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Sheet1!$A$2:$A$20</c:f>
              <c:strCache>
                <c:ptCount val="19"/>
                <c:pt idx="0">
                  <c:v>Action</c:v>
                </c:pt>
                <c:pt idx="1">
                  <c:v>Adult</c:v>
                </c:pt>
                <c:pt idx="2">
                  <c:v>Adventure</c:v>
                </c:pt>
                <c:pt idx="3">
                  <c:v>Biography</c:v>
                </c:pt>
                <c:pt idx="4">
                  <c:v>Comedy</c:v>
                </c:pt>
                <c:pt idx="5">
                  <c:v>Crime</c:v>
                </c:pt>
                <c:pt idx="6">
                  <c:v>Documentary</c:v>
                </c:pt>
                <c:pt idx="7">
                  <c:v>Drama</c:v>
                </c:pt>
                <c:pt idx="8">
                  <c:v>Family</c:v>
                </c:pt>
                <c:pt idx="9">
                  <c:v>Fantasy</c:v>
                </c:pt>
                <c:pt idx="10">
                  <c:v>History</c:v>
                </c:pt>
                <c:pt idx="11">
                  <c:v>News</c:v>
                </c:pt>
                <c:pt idx="12">
                  <c:v>Reality-TV</c:v>
                </c:pt>
                <c:pt idx="13">
                  <c:v>Short</c:v>
                </c:pt>
                <c:pt idx="14">
                  <c:v>Sport</c:v>
                </c:pt>
                <c:pt idx="15">
                  <c:v>Talk-Show</c:v>
                </c:pt>
                <c:pt idx="16">
                  <c:v>Thriller</c:v>
                </c:pt>
                <c:pt idx="17">
                  <c:v>War</c:v>
                </c:pt>
                <c:pt idx="18">
                  <c:v>Western</c:v>
                </c:pt>
              </c:strCache>
            </c:strRef>
          </c:cat>
          <c:val>
            <c:numRef>
              <c:f>Sheet1!$B$2:$B$20</c:f>
              <c:numCache>
                <c:formatCode>0.00</c:formatCode>
                <c:ptCount val="19"/>
                <c:pt idx="0">
                  <c:v>6.1044037466797096</c:v>
                </c:pt>
                <c:pt idx="1">
                  <c:v>6.4461106596734803</c:v>
                </c:pt>
                <c:pt idx="2">
                  <c:v>6.5044378698224801</c:v>
                </c:pt>
                <c:pt idx="3">
                  <c:v>7.1882472826086898</c:v>
                </c:pt>
                <c:pt idx="4">
                  <c:v>6.90214063224865</c:v>
                </c:pt>
                <c:pt idx="5">
                  <c:v>6.8831019846277304</c:v>
                </c:pt>
                <c:pt idx="6">
                  <c:v>7.3320808610459496</c:v>
                </c:pt>
                <c:pt idx="7">
                  <c:v>6.8509064333634697</c:v>
                </c:pt>
                <c:pt idx="8">
                  <c:v>6.7886742289967996</c:v>
                </c:pt>
                <c:pt idx="9">
                  <c:v>6.7600518806744399</c:v>
                </c:pt>
                <c:pt idx="10">
                  <c:v>7.3257207461842802</c:v>
                </c:pt>
                <c:pt idx="11">
                  <c:v>6.1538284132841303</c:v>
                </c:pt>
                <c:pt idx="12">
                  <c:v>6.8821940251681903</c:v>
                </c:pt>
                <c:pt idx="13">
                  <c:v>6.65234375</c:v>
                </c:pt>
                <c:pt idx="14">
                  <c:v>7.1336324417601302</c:v>
                </c:pt>
                <c:pt idx="15">
                  <c:v>6.8080325296047901</c:v>
                </c:pt>
                <c:pt idx="16">
                  <c:v>6.0060280435067401</c:v>
                </c:pt>
                <c:pt idx="17">
                  <c:v>6.3190070921985804</c:v>
                </c:pt>
                <c:pt idx="18">
                  <c:v>7.0312187499999999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A0-B540-9881-74EE6F9916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6612831"/>
        <c:axId val="1716614479"/>
      </c:barChart>
      <c:catAx>
        <c:axId val="1716612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6614479"/>
        <c:crosses val="autoZero"/>
        <c:auto val="1"/>
        <c:lblAlgn val="ctr"/>
        <c:lblOffset val="100"/>
        <c:noMultiLvlLbl val="0"/>
      </c:catAx>
      <c:valAx>
        <c:axId val="171661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6612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'avgRating_byYear copy'!$B$1</c:f>
              <c:strCache>
                <c:ptCount val="1"/>
                <c:pt idx="0">
                  <c:v>averageRating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trendline>
            <c:spPr>
              <a:ln w="41275" cap="sq">
                <a:solidFill>
                  <a:schemeClr val="accent1"/>
                </a:solidFill>
                <a:prstDash val="sysDot"/>
                <a:bevel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Freehand/>
                      </ask:type>
                    </ask:lineSketchStyleProps>
                  </a:ext>
                </a:extLst>
              </a:ln>
              <a:effectLst/>
            </c:spPr>
            <c:trendlineType val="linear"/>
            <c:forward val="2"/>
            <c:dispRSqr val="0"/>
            <c:dispEq val="0"/>
          </c:trendline>
          <c:cat>
            <c:numRef>
              <c:f>'avgRating_byYear copy'!$A$2:$A$260</c:f>
              <c:numCache>
                <c:formatCode>General</c:formatCode>
                <c:ptCount val="259"/>
                <c:pt idx="0">
                  <c:v>1874</c:v>
                </c:pt>
                <c:pt idx="1">
                  <c:v>1877</c:v>
                </c:pt>
                <c:pt idx="2">
                  <c:v>1878</c:v>
                </c:pt>
                <c:pt idx="3">
                  <c:v>1881</c:v>
                </c:pt>
                <c:pt idx="4">
                  <c:v>1882</c:v>
                </c:pt>
                <c:pt idx="5">
                  <c:v>1883</c:v>
                </c:pt>
                <c:pt idx="6">
                  <c:v>1885</c:v>
                </c:pt>
                <c:pt idx="7">
                  <c:v>1887</c:v>
                </c:pt>
                <c:pt idx="8">
                  <c:v>1888</c:v>
                </c:pt>
                <c:pt idx="9">
                  <c:v>1889</c:v>
                </c:pt>
                <c:pt idx="10">
                  <c:v>1890</c:v>
                </c:pt>
                <c:pt idx="11">
                  <c:v>1891</c:v>
                </c:pt>
                <c:pt idx="12">
                  <c:v>1892</c:v>
                </c:pt>
                <c:pt idx="13">
                  <c:v>1892</c:v>
                </c:pt>
                <c:pt idx="14">
                  <c:v>1893</c:v>
                </c:pt>
                <c:pt idx="15">
                  <c:v>1893</c:v>
                </c:pt>
                <c:pt idx="16">
                  <c:v>1894</c:v>
                </c:pt>
                <c:pt idx="17">
                  <c:v>1894</c:v>
                </c:pt>
                <c:pt idx="18">
                  <c:v>1895</c:v>
                </c:pt>
                <c:pt idx="19">
                  <c:v>1895</c:v>
                </c:pt>
                <c:pt idx="20">
                  <c:v>1896</c:v>
                </c:pt>
                <c:pt idx="21">
                  <c:v>1896</c:v>
                </c:pt>
                <c:pt idx="22">
                  <c:v>1897</c:v>
                </c:pt>
                <c:pt idx="23">
                  <c:v>1897</c:v>
                </c:pt>
                <c:pt idx="24">
                  <c:v>1898</c:v>
                </c:pt>
                <c:pt idx="25">
                  <c:v>1898</c:v>
                </c:pt>
                <c:pt idx="26">
                  <c:v>1899</c:v>
                </c:pt>
                <c:pt idx="27">
                  <c:v>1899</c:v>
                </c:pt>
                <c:pt idx="28">
                  <c:v>1900</c:v>
                </c:pt>
                <c:pt idx="29">
                  <c:v>1900</c:v>
                </c:pt>
                <c:pt idx="30">
                  <c:v>1901</c:v>
                </c:pt>
                <c:pt idx="31">
                  <c:v>1901</c:v>
                </c:pt>
                <c:pt idx="32">
                  <c:v>1902</c:v>
                </c:pt>
                <c:pt idx="33">
                  <c:v>1902</c:v>
                </c:pt>
                <c:pt idx="34">
                  <c:v>1903</c:v>
                </c:pt>
                <c:pt idx="35">
                  <c:v>1903</c:v>
                </c:pt>
                <c:pt idx="36">
                  <c:v>1904</c:v>
                </c:pt>
                <c:pt idx="37">
                  <c:v>1904</c:v>
                </c:pt>
                <c:pt idx="38">
                  <c:v>1905</c:v>
                </c:pt>
                <c:pt idx="39">
                  <c:v>1905</c:v>
                </c:pt>
                <c:pt idx="40">
                  <c:v>1906</c:v>
                </c:pt>
                <c:pt idx="41">
                  <c:v>1906</c:v>
                </c:pt>
                <c:pt idx="42">
                  <c:v>1907</c:v>
                </c:pt>
                <c:pt idx="43">
                  <c:v>1907</c:v>
                </c:pt>
                <c:pt idx="44">
                  <c:v>1908</c:v>
                </c:pt>
                <c:pt idx="45">
                  <c:v>1908</c:v>
                </c:pt>
                <c:pt idx="46">
                  <c:v>1909</c:v>
                </c:pt>
                <c:pt idx="47">
                  <c:v>1909</c:v>
                </c:pt>
                <c:pt idx="48">
                  <c:v>1910</c:v>
                </c:pt>
                <c:pt idx="49">
                  <c:v>1910</c:v>
                </c:pt>
                <c:pt idx="50">
                  <c:v>1911</c:v>
                </c:pt>
                <c:pt idx="51">
                  <c:v>1911</c:v>
                </c:pt>
                <c:pt idx="52">
                  <c:v>1912</c:v>
                </c:pt>
                <c:pt idx="53">
                  <c:v>1912</c:v>
                </c:pt>
                <c:pt idx="54">
                  <c:v>1913</c:v>
                </c:pt>
                <c:pt idx="55">
                  <c:v>1913</c:v>
                </c:pt>
                <c:pt idx="56">
                  <c:v>1914</c:v>
                </c:pt>
                <c:pt idx="57">
                  <c:v>1914</c:v>
                </c:pt>
                <c:pt idx="58">
                  <c:v>1915</c:v>
                </c:pt>
                <c:pt idx="59">
                  <c:v>1915</c:v>
                </c:pt>
                <c:pt idx="60">
                  <c:v>1916</c:v>
                </c:pt>
                <c:pt idx="61">
                  <c:v>1916</c:v>
                </c:pt>
                <c:pt idx="62">
                  <c:v>1917</c:v>
                </c:pt>
                <c:pt idx="63">
                  <c:v>1917</c:v>
                </c:pt>
                <c:pt idx="64">
                  <c:v>1918</c:v>
                </c:pt>
                <c:pt idx="65">
                  <c:v>1918</c:v>
                </c:pt>
                <c:pt idx="66">
                  <c:v>1919</c:v>
                </c:pt>
                <c:pt idx="67">
                  <c:v>1919</c:v>
                </c:pt>
                <c:pt idx="68">
                  <c:v>1920</c:v>
                </c:pt>
                <c:pt idx="69">
                  <c:v>1920</c:v>
                </c:pt>
                <c:pt idx="70">
                  <c:v>1921</c:v>
                </c:pt>
                <c:pt idx="71">
                  <c:v>1921</c:v>
                </c:pt>
                <c:pt idx="72">
                  <c:v>1922</c:v>
                </c:pt>
                <c:pt idx="73">
                  <c:v>1922</c:v>
                </c:pt>
                <c:pt idx="74">
                  <c:v>1923</c:v>
                </c:pt>
                <c:pt idx="75">
                  <c:v>1923</c:v>
                </c:pt>
                <c:pt idx="76">
                  <c:v>1924</c:v>
                </c:pt>
                <c:pt idx="77">
                  <c:v>1924</c:v>
                </c:pt>
                <c:pt idx="78">
                  <c:v>1925</c:v>
                </c:pt>
                <c:pt idx="79">
                  <c:v>1925</c:v>
                </c:pt>
                <c:pt idx="80">
                  <c:v>1926</c:v>
                </c:pt>
                <c:pt idx="81">
                  <c:v>1926</c:v>
                </c:pt>
                <c:pt idx="82">
                  <c:v>1927</c:v>
                </c:pt>
                <c:pt idx="83">
                  <c:v>1927</c:v>
                </c:pt>
                <c:pt idx="84">
                  <c:v>1928</c:v>
                </c:pt>
                <c:pt idx="85">
                  <c:v>1928</c:v>
                </c:pt>
                <c:pt idx="86">
                  <c:v>1929</c:v>
                </c:pt>
                <c:pt idx="87">
                  <c:v>1929</c:v>
                </c:pt>
                <c:pt idx="88">
                  <c:v>1930</c:v>
                </c:pt>
                <c:pt idx="89">
                  <c:v>1930</c:v>
                </c:pt>
                <c:pt idx="90">
                  <c:v>1931</c:v>
                </c:pt>
                <c:pt idx="91">
                  <c:v>1931</c:v>
                </c:pt>
                <c:pt idx="92">
                  <c:v>1932</c:v>
                </c:pt>
                <c:pt idx="93">
                  <c:v>1932</c:v>
                </c:pt>
                <c:pt idx="94">
                  <c:v>1933</c:v>
                </c:pt>
                <c:pt idx="95">
                  <c:v>1933</c:v>
                </c:pt>
                <c:pt idx="96">
                  <c:v>1934</c:v>
                </c:pt>
                <c:pt idx="97">
                  <c:v>1934</c:v>
                </c:pt>
                <c:pt idx="98">
                  <c:v>1935</c:v>
                </c:pt>
                <c:pt idx="99">
                  <c:v>1935</c:v>
                </c:pt>
                <c:pt idx="100">
                  <c:v>1936</c:v>
                </c:pt>
                <c:pt idx="101">
                  <c:v>1936</c:v>
                </c:pt>
                <c:pt idx="102">
                  <c:v>1937</c:v>
                </c:pt>
                <c:pt idx="103">
                  <c:v>1937</c:v>
                </c:pt>
                <c:pt idx="104">
                  <c:v>1938</c:v>
                </c:pt>
                <c:pt idx="105">
                  <c:v>1938</c:v>
                </c:pt>
                <c:pt idx="106">
                  <c:v>1939</c:v>
                </c:pt>
                <c:pt idx="107">
                  <c:v>1939</c:v>
                </c:pt>
                <c:pt idx="108">
                  <c:v>1940</c:v>
                </c:pt>
                <c:pt idx="109">
                  <c:v>1940</c:v>
                </c:pt>
                <c:pt idx="110">
                  <c:v>1941</c:v>
                </c:pt>
                <c:pt idx="111">
                  <c:v>1941</c:v>
                </c:pt>
                <c:pt idx="112">
                  <c:v>1942</c:v>
                </c:pt>
                <c:pt idx="113">
                  <c:v>1942</c:v>
                </c:pt>
                <c:pt idx="114">
                  <c:v>1943</c:v>
                </c:pt>
                <c:pt idx="115">
                  <c:v>1943</c:v>
                </c:pt>
                <c:pt idx="116">
                  <c:v>1944</c:v>
                </c:pt>
                <c:pt idx="117">
                  <c:v>1944</c:v>
                </c:pt>
                <c:pt idx="118">
                  <c:v>1945</c:v>
                </c:pt>
                <c:pt idx="119">
                  <c:v>1945</c:v>
                </c:pt>
                <c:pt idx="120">
                  <c:v>1946</c:v>
                </c:pt>
                <c:pt idx="121">
                  <c:v>1946</c:v>
                </c:pt>
                <c:pt idx="122">
                  <c:v>1947</c:v>
                </c:pt>
                <c:pt idx="123">
                  <c:v>1947</c:v>
                </c:pt>
                <c:pt idx="124">
                  <c:v>1948</c:v>
                </c:pt>
                <c:pt idx="125">
                  <c:v>1948</c:v>
                </c:pt>
                <c:pt idx="126">
                  <c:v>1949</c:v>
                </c:pt>
                <c:pt idx="127">
                  <c:v>1949</c:v>
                </c:pt>
                <c:pt idx="128">
                  <c:v>1950</c:v>
                </c:pt>
                <c:pt idx="129">
                  <c:v>1950</c:v>
                </c:pt>
                <c:pt idx="130">
                  <c:v>1951</c:v>
                </c:pt>
                <c:pt idx="131">
                  <c:v>1951</c:v>
                </c:pt>
                <c:pt idx="132">
                  <c:v>1952</c:v>
                </c:pt>
                <c:pt idx="133">
                  <c:v>1952</c:v>
                </c:pt>
                <c:pt idx="134">
                  <c:v>1953</c:v>
                </c:pt>
                <c:pt idx="135">
                  <c:v>1953</c:v>
                </c:pt>
                <c:pt idx="136">
                  <c:v>1954</c:v>
                </c:pt>
                <c:pt idx="137">
                  <c:v>1954</c:v>
                </c:pt>
                <c:pt idx="138">
                  <c:v>1955</c:v>
                </c:pt>
                <c:pt idx="139">
                  <c:v>1955</c:v>
                </c:pt>
                <c:pt idx="140">
                  <c:v>1956</c:v>
                </c:pt>
                <c:pt idx="141">
                  <c:v>1956</c:v>
                </c:pt>
                <c:pt idx="142">
                  <c:v>1957</c:v>
                </c:pt>
                <c:pt idx="143">
                  <c:v>1957</c:v>
                </c:pt>
                <c:pt idx="144">
                  <c:v>1958</c:v>
                </c:pt>
                <c:pt idx="145">
                  <c:v>1958</c:v>
                </c:pt>
                <c:pt idx="146">
                  <c:v>1959</c:v>
                </c:pt>
                <c:pt idx="147">
                  <c:v>1959</c:v>
                </c:pt>
                <c:pt idx="148">
                  <c:v>1960</c:v>
                </c:pt>
                <c:pt idx="149">
                  <c:v>1960</c:v>
                </c:pt>
                <c:pt idx="150">
                  <c:v>1961</c:v>
                </c:pt>
                <c:pt idx="151">
                  <c:v>1961</c:v>
                </c:pt>
                <c:pt idx="152">
                  <c:v>1962</c:v>
                </c:pt>
                <c:pt idx="153">
                  <c:v>1962</c:v>
                </c:pt>
                <c:pt idx="154">
                  <c:v>1963</c:v>
                </c:pt>
                <c:pt idx="155">
                  <c:v>1963</c:v>
                </c:pt>
                <c:pt idx="156">
                  <c:v>1964</c:v>
                </c:pt>
                <c:pt idx="157">
                  <c:v>1964</c:v>
                </c:pt>
                <c:pt idx="158">
                  <c:v>1965</c:v>
                </c:pt>
                <c:pt idx="159">
                  <c:v>1965</c:v>
                </c:pt>
                <c:pt idx="160">
                  <c:v>1966</c:v>
                </c:pt>
                <c:pt idx="161">
                  <c:v>1966</c:v>
                </c:pt>
                <c:pt idx="162">
                  <c:v>1967</c:v>
                </c:pt>
                <c:pt idx="163">
                  <c:v>1967</c:v>
                </c:pt>
                <c:pt idx="164">
                  <c:v>1968</c:v>
                </c:pt>
                <c:pt idx="165">
                  <c:v>1968</c:v>
                </c:pt>
                <c:pt idx="166">
                  <c:v>1969</c:v>
                </c:pt>
                <c:pt idx="167">
                  <c:v>1969</c:v>
                </c:pt>
                <c:pt idx="168">
                  <c:v>1970</c:v>
                </c:pt>
                <c:pt idx="169">
                  <c:v>1970</c:v>
                </c:pt>
                <c:pt idx="170">
                  <c:v>1971</c:v>
                </c:pt>
                <c:pt idx="171">
                  <c:v>1971</c:v>
                </c:pt>
                <c:pt idx="172">
                  <c:v>1972</c:v>
                </c:pt>
                <c:pt idx="173">
                  <c:v>1972</c:v>
                </c:pt>
                <c:pt idx="174">
                  <c:v>1973</c:v>
                </c:pt>
                <c:pt idx="175">
                  <c:v>1973</c:v>
                </c:pt>
                <c:pt idx="176">
                  <c:v>1974</c:v>
                </c:pt>
                <c:pt idx="177">
                  <c:v>1974</c:v>
                </c:pt>
                <c:pt idx="178">
                  <c:v>1975</c:v>
                </c:pt>
                <c:pt idx="179">
                  <c:v>1975</c:v>
                </c:pt>
                <c:pt idx="180">
                  <c:v>1976</c:v>
                </c:pt>
                <c:pt idx="181">
                  <c:v>1976</c:v>
                </c:pt>
                <c:pt idx="182">
                  <c:v>1977</c:v>
                </c:pt>
                <c:pt idx="183">
                  <c:v>1977</c:v>
                </c:pt>
                <c:pt idx="184">
                  <c:v>1978</c:v>
                </c:pt>
                <c:pt idx="185">
                  <c:v>1978</c:v>
                </c:pt>
                <c:pt idx="186">
                  <c:v>1979</c:v>
                </c:pt>
                <c:pt idx="187">
                  <c:v>1979</c:v>
                </c:pt>
                <c:pt idx="188">
                  <c:v>1980</c:v>
                </c:pt>
                <c:pt idx="189">
                  <c:v>1980</c:v>
                </c:pt>
                <c:pt idx="190">
                  <c:v>1981</c:v>
                </c:pt>
                <c:pt idx="191">
                  <c:v>1981</c:v>
                </c:pt>
                <c:pt idx="192">
                  <c:v>1982</c:v>
                </c:pt>
                <c:pt idx="193">
                  <c:v>1982</c:v>
                </c:pt>
                <c:pt idx="194">
                  <c:v>1983</c:v>
                </c:pt>
                <c:pt idx="195">
                  <c:v>1983</c:v>
                </c:pt>
                <c:pt idx="196">
                  <c:v>1984</c:v>
                </c:pt>
                <c:pt idx="197">
                  <c:v>1984</c:v>
                </c:pt>
                <c:pt idx="198">
                  <c:v>1985</c:v>
                </c:pt>
                <c:pt idx="199">
                  <c:v>1985</c:v>
                </c:pt>
                <c:pt idx="200">
                  <c:v>1986</c:v>
                </c:pt>
                <c:pt idx="201">
                  <c:v>1986</c:v>
                </c:pt>
                <c:pt idx="202">
                  <c:v>1987</c:v>
                </c:pt>
                <c:pt idx="203">
                  <c:v>1987</c:v>
                </c:pt>
                <c:pt idx="204">
                  <c:v>1988</c:v>
                </c:pt>
                <c:pt idx="205">
                  <c:v>1988</c:v>
                </c:pt>
                <c:pt idx="206">
                  <c:v>1989</c:v>
                </c:pt>
                <c:pt idx="207">
                  <c:v>1989</c:v>
                </c:pt>
                <c:pt idx="208">
                  <c:v>1990</c:v>
                </c:pt>
                <c:pt idx="209">
                  <c:v>1990</c:v>
                </c:pt>
                <c:pt idx="210">
                  <c:v>1991</c:v>
                </c:pt>
                <c:pt idx="211">
                  <c:v>1991</c:v>
                </c:pt>
                <c:pt idx="212">
                  <c:v>1992</c:v>
                </c:pt>
                <c:pt idx="213">
                  <c:v>1992</c:v>
                </c:pt>
                <c:pt idx="214">
                  <c:v>1993</c:v>
                </c:pt>
                <c:pt idx="215">
                  <c:v>1993</c:v>
                </c:pt>
                <c:pt idx="216">
                  <c:v>1994</c:v>
                </c:pt>
                <c:pt idx="217">
                  <c:v>1995</c:v>
                </c:pt>
                <c:pt idx="218">
                  <c:v>1995</c:v>
                </c:pt>
                <c:pt idx="219">
                  <c:v>1996</c:v>
                </c:pt>
                <c:pt idx="220">
                  <c:v>1997</c:v>
                </c:pt>
                <c:pt idx="221">
                  <c:v>1998</c:v>
                </c:pt>
                <c:pt idx="222">
                  <c:v>1999</c:v>
                </c:pt>
                <c:pt idx="223">
                  <c:v>1999</c:v>
                </c:pt>
                <c:pt idx="224">
                  <c:v>2000</c:v>
                </c:pt>
                <c:pt idx="225">
                  <c:v>2000</c:v>
                </c:pt>
                <c:pt idx="226">
                  <c:v>2001</c:v>
                </c:pt>
                <c:pt idx="227">
                  <c:v>2001</c:v>
                </c:pt>
                <c:pt idx="228">
                  <c:v>2002</c:v>
                </c:pt>
                <c:pt idx="229">
                  <c:v>2003</c:v>
                </c:pt>
                <c:pt idx="230">
                  <c:v>2004</c:v>
                </c:pt>
                <c:pt idx="231">
                  <c:v>2005</c:v>
                </c:pt>
                <c:pt idx="232">
                  <c:v>2005</c:v>
                </c:pt>
                <c:pt idx="233">
                  <c:v>2006</c:v>
                </c:pt>
                <c:pt idx="234">
                  <c:v>2006</c:v>
                </c:pt>
                <c:pt idx="235">
                  <c:v>2007</c:v>
                </c:pt>
                <c:pt idx="236">
                  <c:v>2008</c:v>
                </c:pt>
                <c:pt idx="237">
                  <c:v>2009</c:v>
                </c:pt>
                <c:pt idx="238">
                  <c:v>2010</c:v>
                </c:pt>
                <c:pt idx="239">
                  <c:v>2010</c:v>
                </c:pt>
                <c:pt idx="240">
                  <c:v>2011</c:v>
                </c:pt>
                <c:pt idx="241">
                  <c:v>2012</c:v>
                </c:pt>
                <c:pt idx="242">
                  <c:v>2013</c:v>
                </c:pt>
                <c:pt idx="243">
                  <c:v>2014</c:v>
                </c:pt>
                <c:pt idx="244">
                  <c:v>2014</c:v>
                </c:pt>
                <c:pt idx="245">
                  <c:v>2015</c:v>
                </c:pt>
                <c:pt idx="246">
                  <c:v>2016</c:v>
                </c:pt>
                <c:pt idx="247">
                  <c:v>2016</c:v>
                </c:pt>
                <c:pt idx="248">
                  <c:v>2017</c:v>
                </c:pt>
                <c:pt idx="249">
                  <c:v>2018</c:v>
                </c:pt>
                <c:pt idx="250">
                  <c:v>2018</c:v>
                </c:pt>
                <c:pt idx="251">
                  <c:v>2019</c:v>
                </c:pt>
                <c:pt idx="252">
                  <c:v>2019</c:v>
                </c:pt>
                <c:pt idx="253">
                  <c:v>2020</c:v>
                </c:pt>
                <c:pt idx="254">
                  <c:v>2020</c:v>
                </c:pt>
                <c:pt idx="255">
                  <c:v>2021</c:v>
                </c:pt>
                <c:pt idx="256">
                  <c:v>2021</c:v>
                </c:pt>
                <c:pt idx="257">
                  <c:v>2022</c:v>
                </c:pt>
                <c:pt idx="258">
                  <c:v>2023</c:v>
                </c:pt>
              </c:numCache>
            </c:numRef>
          </c:cat>
          <c:val>
            <c:numRef>
              <c:f>'avgRating_byYear copy'!$B$2:$B$261</c:f>
              <c:numCache>
                <c:formatCode>0.0</c:formatCode>
                <c:ptCount val="260"/>
                <c:pt idx="0">
                  <c:v>6.8</c:v>
                </c:pt>
                <c:pt idx="1">
                  <c:v>5.5750000000000002</c:v>
                </c:pt>
                <c:pt idx="2">
                  <c:v>6.8</c:v>
                </c:pt>
                <c:pt idx="3">
                  <c:v>5.75</c:v>
                </c:pt>
                <c:pt idx="4">
                  <c:v>5.9</c:v>
                </c:pt>
                <c:pt idx="5">
                  <c:v>6.3</c:v>
                </c:pt>
                <c:pt idx="6">
                  <c:v>5.3</c:v>
                </c:pt>
                <c:pt idx="7">
                  <c:v>4.9666666666666597</c:v>
                </c:pt>
                <c:pt idx="8">
                  <c:v>6.12</c:v>
                </c:pt>
                <c:pt idx="9">
                  <c:v>5.0999999999999996</c:v>
                </c:pt>
                <c:pt idx="10">
                  <c:v>5.11666666666666</c:v>
                </c:pt>
                <c:pt idx="11">
                  <c:v>4.63</c:v>
                </c:pt>
                <c:pt idx="12">
                  <c:v>5.9666666666666597</c:v>
                </c:pt>
                <c:pt idx="13">
                  <c:v>4.4833333333333298</c:v>
                </c:pt>
                <c:pt idx="14">
                  <c:v>6.2</c:v>
                </c:pt>
                <c:pt idx="15">
                  <c:v>4.0999999999999996</c:v>
                </c:pt>
                <c:pt idx="16">
                  <c:v>5.5166666666666604</c:v>
                </c:pt>
                <c:pt idx="17">
                  <c:v>4.4817204301075204</c:v>
                </c:pt>
                <c:pt idx="18">
                  <c:v>5.4666666666666597</c:v>
                </c:pt>
                <c:pt idx="19">
                  <c:v>4.38</c:v>
                </c:pt>
                <c:pt idx="20">
                  <c:v>4.6304761904761902</c:v>
                </c:pt>
                <c:pt idx="21">
                  <c:v>4.6971332209106196</c:v>
                </c:pt>
                <c:pt idx="22">
                  <c:v>4.7027777777777704</c:v>
                </c:pt>
                <c:pt idx="23">
                  <c:v>4.4414492753623103</c:v>
                </c:pt>
                <c:pt idx="24">
                  <c:v>4.9107142857142803</c:v>
                </c:pt>
                <c:pt idx="25">
                  <c:v>4.5808900523560201</c:v>
                </c:pt>
                <c:pt idx="26">
                  <c:v>5.5166666666666604</c:v>
                </c:pt>
                <c:pt idx="27">
                  <c:v>4.6971428571428504</c:v>
                </c:pt>
                <c:pt idx="28">
                  <c:v>5.4675675675675599</c:v>
                </c:pt>
                <c:pt idx="29">
                  <c:v>4.9117647058823497</c:v>
                </c:pt>
                <c:pt idx="30">
                  <c:v>5.8421052631578902</c:v>
                </c:pt>
                <c:pt idx="31">
                  <c:v>4.98464912280701</c:v>
                </c:pt>
                <c:pt idx="32">
                  <c:v>5.4769230769230699</c:v>
                </c:pt>
                <c:pt idx="33">
                  <c:v>4.9643564356435599</c:v>
                </c:pt>
                <c:pt idx="34">
                  <c:v>5.6083333333333298</c:v>
                </c:pt>
                <c:pt idx="35">
                  <c:v>4.72384615384615</c:v>
                </c:pt>
                <c:pt idx="36">
                  <c:v>5.4555555555555504</c:v>
                </c:pt>
                <c:pt idx="37">
                  <c:v>4.8526104417670597</c:v>
                </c:pt>
                <c:pt idx="38">
                  <c:v>5.3769230769230703</c:v>
                </c:pt>
                <c:pt idx="39">
                  <c:v>4.9215962441314502</c:v>
                </c:pt>
                <c:pt idx="40">
                  <c:v>5.4294117647058799</c:v>
                </c:pt>
                <c:pt idx="41">
                  <c:v>4.9197628458498004</c:v>
                </c:pt>
                <c:pt idx="42">
                  <c:v>5.468</c:v>
                </c:pt>
                <c:pt idx="43">
                  <c:v>5.21601731601731</c:v>
                </c:pt>
                <c:pt idx="44">
                  <c:v>5.3470000000000004</c:v>
                </c:pt>
                <c:pt idx="45">
                  <c:v>5.2774336283185797</c:v>
                </c:pt>
                <c:pt idx="46">
                  <c:v>5.0456043956043901</c:v>
                </c:pt>
                <c:pt idx="47">
                  <c:v>5.3502617801047103</c:v>
                </c:pt>
                <c:pt idx="48">
                  <c:v>5.3253846153846096</c:v>
                </c:pt>
                <c:pt idx="49">
                  <c:v>5.3846441947565502</c:v>
                </c:pt>
                <c:pt idx="50">
                  <c:v>5.3897810218978099</c:v>
                </c:pt>
                <c:pt idx="51">
                  <c:v>5.33069620253164</c:v>
                </c:pt>
                <c:pt idx="52">
                  <c:v>5.6404371584699398</c:v>
                </c:pt>
                <c:pt idx="53">
                  <c:v>5.2927860696517399</c:v>
                </c:pt>
                <c:pt idx="54">
                  <c:v>5.63214285714285</c:v>
                </c:pt>
                <c:pt idx="55">
                  <c:v>5.3840000000000003</c:v>
                </c:pt>
                <c:pt idx="56">
                  <c:v>5.7613168724279804</c:v>
                </c:pt>
                <c:pt idx="57">
                  <c:v>5.5612716763005698</c:v>
                </c:pt>
                <c:pt idx="58">
                  <c:v>5.8228070175438598</c:v>
                </c:pt>
                <c:pt idx="59">
                  <c:v>5.5939999999999896</c:v>
                </c:pt>
                <c:pt idx="60">
                  <c:v>5.9692640692640699</c:v>
                </c:pt>
                <c:pt idx="61">
                  <c:v>5.6240384615384604</c:v>
                </c:pt>
                <c:pt idx="62">
                  <c:v>5.9075396825396798</c:v>
                </c:pt>
                <c:pt idx="63">
                  <c:v>5.63846153846153</c:v>
                </c:pt>
                <c:pt idx="64">
                  <c:v>5.99411764705882</c:v>
                </c:pt>
                <c:pt idx="65">
                  <c:v>5.7014492753623101</c:v>
                </c:pt>
                <c:pt idx="66">
                  <c:v>5.96917293233082</c:v>
                </c:pt>
                <c:pt idx="67">
                  <c:v>5.8457516339869198</c:v>
                </c:pt>
                <c:pt idx="68">
                  <c:v>5.9703999999999997</c:v>
                </c:pt>
                <c:pt idx="69">
                  <c:v>5.6689497716894897</c:v>
                </c:pt>
                <c:pt idx="70">
                  <c:v>6.2287999999999997</c:v>
                </c:pt>
                <c:pt idx="71">
                  <c:v>5.8722772277227699</c:v>
                </c:pt>
                <c:pt idx="72">
                  <c:v>6.1080645161290299</c:v>
                </c:pt>
                <c:pt idx="73">
                  <c:v>5.8118918918918903</c:v>
                </c:pt>
                <c:pt idx="74">
                  <c:v>6.1025</c:v>
                </c:pt>
                <c:pt idx="75">
                  <c:v>5.8760204081632601</c:v>
                </c:pt>
                <c:pt idx="76">
                  <c:v>6.1192170818505298</c:v>
                </c:pt>
                <c:pt idx="77">
                  <c:v>6.0247619047618999</c:v>
                </c:pt>
                <c:pt idx="78">
                  <c:v>6.1445595854922201</c:v>
                </c:pt>
                <c:pt idx="79">
                  <c:v>5.9047008547008497</c:v>
                </c:pt>
                <c:pt idx="80">
                  <c:v>6.1328502415458903</c:v>
                </c:pt>
                <c:pt idx="81">
                  <c:v>5.8333333333333304</c:v>
                </c:pt>
                <c:pt idx="82">
                  <c:v>6.1447004608294904</c:v>
                </c:pt>
                <c:pt idx="83">
                  <c:v>6.01198630136986</c:v>
                </c:pt>
                <c:pt idx="84">
                  <c:v>6.3917808219178003</c:v>
                </c:pt>
                <c:pt idx="85">
                  <c:v>5.9714285714285698</c:v>
                </c:pt>
                <c:pt idx="86">
                  <c:v>6.2353999999999896</c:v>
                </c:pt>
                <c:pt idx="87">
                  <c:v>5.7229333333333301</c:v>
                </c:pt>
                <c:pt idx="88">
                  <c:v>6.0245585874799303</c:v>
                </c:pt>
                <c:pt idx="89">
                  <c:v>5.5493333333333297</c:v>
                </c:pt>
                <c:pt idx="90">
                  <c:v>6.0856950067476303</c:v>
                </c:pt>
                <c:pt idx="91">
                  <c:v>5.6846560846560799</c:v>
                </c:pt>
                <c:pt idx="92">
                  <c:v>6.1301840490797499</c:v>
                </c:pt>
                <c:pt idx="93">
                  <c:v>5.7797468354430297</c:v>
                </c:pt>
                <c:pt idx="94">
                  <c:v>6.1703045685279099</c:v>
                </c:pt>
                <c:pt idx="95">
                  <c:v>5.7512820512820504</c:v>
                </c:pt>
                <c:pt idx="96">
                  <c:v>6.1507936507936503</c:v>
                </c:pt>
                <c:pt idx="97">
                  <c:v>5.80251716247139</c:v>
                </c:pt>
                <c:pt idx="98">
                  <c:v>6.1365828092243104</c:v>
                </c:pt>
                <c:pt idx="99">
                  <c:v>5.8656249999999996</c:v>
                </c:pt>
                <c:pt idx="100">
                  <c:v>6.1464955577492502</c:v>
                </c:pt>
                <c:pt idx="101">
                  <c:v>5.8964028776978399</c:v>
                </c:pt>
                <c:pt idx="102">
                  <c:v>6.1672448979591801</c:v>
                </c:pt>
                <c:pt idx="103">
                  <c:v>5.9874157303370703</c:v>
                </c:pt>
                <c:pt idx="104">
                  <c:v>6.1609729729729699</c:v>
                </c:pt>
                <c:pt idx="105">
                  <c:v>6.0171814671814596</c:v>
                </c:pt>
                <c:pt idx="106">
                  <c:v>6.1938363443145503</c:v>
                </c:pt>
                <c:pt idx="107">
                  <c:v>6.1454545454545402</c:v>
                </c:pt>
                <c:pt idx="108">
                  <c:v>6.2359307359307303</c:v>
                </c:pt>
                <c:pt idx="109">
                  <c:v>6.0027027027026998</c:v>
                </c:pt>
                <c:pt idx="110">
                  <c:v>6.1689729729729699</c:v>
                </c:pt>
                <c:pt idx="111">
                  <c:v>6.0495614035087701</c:v>
                </c:pt>
                <c:pt idx="112">
                  <c:v>6.1604554865424399</c:v>
                </c:pt>
                <c:pt idx="113">
                  <c:v>6.0990430622009502</c:v>
                </c:pt>
                <c:pt idx="114">
                  <c:v>6.2161407766990298</c:v>
                </c:pt>
                <c:pt idx="115">
                  <c:v>6.1261061946902604</c:v>
                </c:pt>
                <c:pt idx="116">
                  <c:v>6.2113854595336004</c:v>
                </c:pt>
                <c:pt idx="117">
                  <c:v>6.1059850374064801</c:v>
                </c:pt>
                <c:pt idx="118">
                  <c:v>6.2471494607087799</c:v>
                </c:pt>
                <c:pt idx="119">
                  <c:v>6.0930939226519296</c:v>
                </c:pt>
                <c:pt idx="120">
                  <c:v>6.3377279102384296</c:v>
                </c:pt>
                <c:pt idx="121">
                  <c:v>6.2079800498753102</c:v>
                </c:pt>
                <c:pt idx="122">
                  <c:v>6.3786816269284703</c:v>
                </c:pt>
                <c:pt idx="123">
                  <c:v>6.2117256637168099</c:v>
                </c:pt>
                <c:pt idx="124">
                  <c:v>6.4352331606217597</c:v>
                </c:pt>
                <c:pt idx="125">
                  <c:v>6.2529058116232399</c:v>
                </c:pt>
                <c:pt idx="126">
                  <c:v>6.4270983213429203</c:v>
                </c:pt>
                <c:pt idx="127">
                  <c:v>6.2428343949044498</c:v>
                </c:pt>
                <c:pt idx="128">
                  <c:v>6.4092613009922799</c:v>
                </c:pt>
                <c:pt idx="129">
                  <c:v>6.4123623011015898</c:v>
                </c:pt>
                <c:pt idx="130">
                  <c:v>6.3896193771626297</c:v>
                </c:pt>
                <c:pt idx="131">
                  <c:v>6.5534999999999997</c:v>
                </c:pt>
                <c:pt idx="132">
                  <c:v>6.36912087912087</c:v>
                </c:pt>
                <c:pt idx="133">
                  <c:v>6.7775543041029698</c:v>
                </c:pt>
                <c:pt idx="134">
                  <c:v>6.2712105798575699</c:v>
                </c:pt>
                <c:pt idx="135">
                  <c:v>6.9864970645792503</c:v>
                </c:pt>
                <c:pt idx="136">
                  <c:v>6.2865384615384601</c:v>
                </c:pt>
                <c:pt idx="137">
                  <c:v>6.9923702313946201</c:v>
                </c:pt>
                <c:pt idx="138">
                  <c:v>6.3596774193548304</c:v>
                </c:pt>
                <c:pt idx="139">
                  <c:v>7.0392857142857101</c:v>
                </c:pt>
                <c:pt idx="140">
                  <c:v>6.2478658536585296</c:v>
                </c:pt>
                <c:pt idx="141">
                  <c:v>7.0546679052484897</c:v>
                </c:pt>
                <c:pt idx="142">
                  <c:v>6.3018796992481203</c:v>
                </c:pt>
                <c:pt idx="143">
                  <c:v>7.0957264957264901</c:v>
                </c:pt>
                <c:pt idx="144">
                  <c:v>6.2577777777777701</c:v>
                </c:pt>
                <c:pt idx="145">
                  <c:v>7.16798460461861</c:v>
                </c:pt>
                <c:pt idx="146">
                  <c:v>6.2662032085561403</c:v>
                </c:pt>
                <c:pt idx="147">
                  <c:v>7.1708712232326199</c:v>
                </c:pt>
                <c:pt idx="148">
                  <c:v>6.3917558886509598</c:v>
                </c:pt>
                <c:pt idx="149">
                  <c:v>7.1813794983642296</c:v>
                </c:pt>
                <c:pt idx="150">
                  <c:v>6.3070696721311403</c:v>
                </c:pt>
                <c:pt idx="151">
                  <c:v>7.1496181123840596</c:v>
                </c:pt>
                <c:pt idx="152">
                  <c:v>6.3053459119496802</c:v>
                </c:pt>
                <c:pt idx="153">
                  <c:v>7.1589703588143498</c:v>
                </c:pt>
                <c:pt idx="154">
                  <c:v>6.3692982456140301</c:v>
                </c:pt>
                <c:pt idx="155">
                  <c:v>7.0925061425061404</c:v>
                </c:pt>
                <c:pt idx="156">
                  <c:v>6.3103882476390298</c:v>
                </c:pt>
                <c:pt idx="157">
                  <c:v>7.0634609763227099</c:v>
                </c:pt>
                <c:pt idx="158">
                  <c:v>6.3106076210092601</c:v>
                </c:pt>
                <c:pt idx="159">
                  <c:v>6.9698616840572596</c:v>
                </c:pt>
                <c:pt idx="160">
                  <c:v>6.28811513463324</c:v>
                </c:pt>
                <c:pt idx="161">
                  <c:v>7.04129017233348</c:v>
                </c:pt>
                <c:pt idx="162">
                  <c:v>6.2859585958595803</c:v>
                </c:pt>
                <c:pt idx="163">
                  <c:v>6.9625476564252002</c:v>
                </c:pt>
                <c:pt idx="164">
                  <c:v>6.2482332155476996</c:v>
                </c:pt>
                <c:pt idx="165">
                  <c:v>6.9743971631205604</c:v>
                </c:pt>
                <c:pt idx="166">
                  <c:v>6.1972245584524801</c:v>
                </c:pt>
                <c:pt idx="167">
                  <c:v>6.9911579892280002</c:v>
                </c:pt>
                <c:pt idx="168">
                  <c:v>6.1802405498281701</c:v>
                </c:pt>
                <c:pt idx="169">
                  <c:v>6.8833835457705597</c:v>
                </c:pt>
                <c:pt idx="170">
                  <c:v>6.19282258064516</c:v>
                </c:pt>
                <c:pt idx="171">
                  <c:v>6.7481816020917504</c:v>
                </c:pt>
                <c:pt idx="172">
                  <c:v>6.1742770167427699</c:v>
                </c:pt>
                <c:pt idx="173">
                  <c:v>6.8070565948377899</c:v>
                </c:pt>
                <c:pt idx="174">
                  <c:v>6.180625</c:v>
                </c:pt>
                <c:pt idx="175">
                  <c:v>6.8084673815906998</c:v>
                </c:pt>
                <c:pt idx="176">
                  <c:v>6.21384730538922</c:v>
                </c:pt>
                <c:pt idx="177">
                  <c:v>6.8959254143646396</c:v>
                </c:pt>
                <c:pt idx="178">
                  <c:v>6.2126907630522004</c:v>
                </c:pt>
                <c:pt idx="179">
                  <c:v>6.8765310683951704</c:v>
                </c:pt>
                <c:pt idx="180">
                  <c:v>6.1950720242608002</c:v>
                </c:pt>
                <c:pt idx="181">
                  <c:v>6.9578465562336502</c:v>
                </c:pt>
                <c:pt idx="182">
                  <c:v>6.2368340943683398</c:v>
                </c:pt>
                <c:pt idx="183">
                  <c:v>6.9397755102040799</c:v>
                </c:pt>
                <c:pt idx="184">
                  <c:v>6.2122613803230502</c:v>
                </c:pt>
                <c:pt idx="185">
                  <c:v>6.9078461538461502</c:v>
                </c:pt>
                <c:pt idx="186">
                  <c:v>6.2630834512022604</c:v>
                </c:pt>
                <c:pt idx="187">
                  <c:v>6.8242766813565803</c:v>
                </c:pt>
                <c:pt idx="188">
                  <c:v>6.15340659340659</c:v>
                </c:pt>
                <c:pt idx="189">
                  <c:v>6.8365702479338797</c:v>
                </c:pt>
                <c:pt idx="190">
                  <c:v>6.2163295880149798</c:v>
                </c:pt>
                <c:pt idx="191">
                  <c:v>6.8489812550937197</c:v>
                </c:pt>
                <c:pt idx="192">
                  <c:v>6.2314533622559596</c:v>
                </c:pt>
                <c:pt idx="193">
                  <c:v>6.8524779627815802</c:v>
                </c:pt>
                <c:pt idx="194">
                  <c:v>6.20185185185185</c:v>
                </c:pt>
                <c:pt idx="195">
                  <c:v>6.8801410743353202</c:v>
                </c:pt>
                <c:pt idx="196">
                  <c:v>6.1954362416107296</c:v>
                </c:pt>
                <c:pt idx="197">
                  <c:v>6.8667889296432101</c:v>
                </c:pt>
                <c:pt idx="198">
                  <c:v>6.2248528449967298</c:v>
                </c:pt>
                <c:pt idx="199">
                  <c:v>6.8753872633390696</c:v>
                </c:pt>
                <c:pt idx="200">
                  <c:v>6.2760755508919202</c:v>
                </c:pt>
                <c:pt idx="201">
                  <c:v>6.8329985652797696</c:v>
                </c:pt>
                <c:pt idx="202">
                  <c:v>6.1018518518518503</c:v>
                </c:pt>
                <c:pt idx="203">
                  <c:v>6.8095662232504299</c:v>
                </c:pt>
                <c:pt idx="204">
                  <c:v>6.1233333333333304</c:v>
                </c:pt>
                <c:pt idx="205">
                  <c:v>6.73932301044292</c:v>
                </c:pt>
                <c:pt idx="206">
                  <c:v>5.9117647058823497</c:v>
                </c:pt>
                <c:pt idx="207">
                  <c:v>6.77455342817413</c:v>
                </c:pt>
                <c:pt idx="208">
                  <c:v>6.45</c:v>
                </c:pt>
                <c:pt idx="209">
                  <c:v>6.8012005949851204</c:v>
                </c:pt>
                <c:pt idx="210">
                  <c:v>6.8</c:v>
                </c:pt>
                <c:pt idx="211">
                  <c:v>6.8334691745036498</c:v>
                </c:pt>
                <c:pt idx="212">
                  <c:v>7.0666666666666602</c:v>
                </c:pt>
                <c:pt idx="213">
                  <c:v>6.8010239264444596</c:v>
                </c:pt>
                <c:pt idx="214">
                  <c:v>6.6142857142857103</c:v>
                </c:pt>
                <c:pt idx="215">
                  <c:v>6.8407003012048202</c:v>
                </c:pt>
                <c:pt idx="216">
                  <c:v>6.8598762742877</c:v>
                </c:pt>
                <c:pt idx="217">
                  <c:v>5.46</c:v>
                </c:pt>
                <c:pt idx="218">
                  <c:v>6.8821237213833397</c:v>
                </c:pt>
                <c:pt idx="219">
                  <c:v>6.8581109306103496</c:v>
                </c:pt>
                <c:pt idx="220">
                  <c:v>6.8103756960597703</c:v>
                </c:pt>
                <c:pt idx="221">
                  <c:v>6.8026130786576404</c:v>
                </c:pt>
                <c:pt idx="222">
                  <c:v>7.2</c:v>
                </c:pt>
                <c:pt idx="223">
                  <c:v>6.8164374309222602</c:v>
                </c:pt>
                <c:pt idx="224">
                  <c:v>5.3</c:v>
                </c:pt>
                <c:pt idx="225">
                  <c:v>6.8529358111959802</c:v>
                </c:pt>
                <c:pt idx="226">
                  <c:v>6.9666666666666597</c:v>
                </c:pt>
                <c:pt idx="227">
                  <c:v>6.90208211610984</c:v>
                </c:pt>
                <c:pt idx="228">
                  <c:v>6.8873846153846099</c:v>
                </c:pt>
                <c:pt idx="229">
                  <c:v>6.8783407190826402</c:v>
                </c:pt>
                <c:pt idx="230">
                  <c:v>6.8988142131979604</c:v>
                </c:pt>
                <c:pt idx="231">
                  <c:v>5.2</c:v>
                </c:pt>
                <c:pt idx="232">
                  <c:v>6.9467443844185297</c:v>
                </c:pt>
                <c:pt idx="233">
                  <c:v>6.0250000000000004</c:v>
                </c:pt>
                <c:pt idx="234">
                  <c:v>6.8941441588556103</c:v>
                </c:pt>
                <c:pt idx="235">
                  <c:v>6.9003797510154197</c:v>
                </c:pt>
                <c:pt idx="236">
                  <c:v>6.8640215958314998</c:v>
                </c:pt>
                <c:pt idx="237">
                  <c:v>6.9627549090908998</c:v>
                </c:pt>
                <c:pt idx="238">
                  <c:v>5.3</c:v>
                </c:pt>
                <c:pt idx="239">
                  <c:v>7.0020189134474</c:v>
                </c:pt>
                <c:pt idx="240">
                  <c:v>7.0550543105978996</c:v>
                </c:pt>
                <c:pt idx="241">
                  <c:v>7.0981777384918701</c:v>
                </c:pt>
                <c:pt idx="242">
                  <c:v>7.0614119275064704</c:v>
                </c:pt>
                <c:pt idx="243">
                  <c:v>7</c:v>
                </c:pt>
                <c:pt idx="244">
                  <c:v>7.1254083637977299</c:v>
                </c:pt>
                <c:pt idx="245">
                  <c:v>7.1126383048217798</c:v>
                </c:pt>
                <c:pt idx="246">
                  <c:v>6.75</c:v>
                </c:pt>
                <c:pt idx="247">
                  <c:v>7.1372173260828804</c:v>
                </c:pt>
                <c:pt idx="248">
                  <c:v>7.1598329071986697</c:v>
                </c:pt>
                <c:pt idx="249">
                  <c:v>6.7</c:v>
                </c:pt>
                <c:pt idx="250">
                  <c:v>7.13051435727703</c:v>
                </c:pt>
                <c:pt idx="251">
                  <c:v>6.2</c:v>
                </c:pt>
                <c:pt idx="252">
                  <c:v>7.1466246245191201</c:v>
                </c:pt>
                <c:pt idx="253">
                  <c:v>6.4</c:v>
                </c:pt>
                <c:pt idx="254">
                  <c:v>7.1168675168675097</c:v>
                </c:pt>
                <c:pt idx="255">
                  <c:v>6.9</c:v>
                </c:pt>
                <c:pt idx="256">
                  <c:v>7.1469448990725502</c:v>
                </c:pt>
                <c:pt idx="257">
                  <c:v>7.3378860483778503</c:v>
                </c:pt>
                <c:pt idx="258">
                  <c:v>7.5602972399150703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01-A247-994B-54CF077043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0"/>
        <c:overlap val="-100"/>
        <c:axId val="1752983119"/>
        <c:axId val="1715190783"/>
      </c:barChart>
      <c:catAx>
        <c:axId val="175298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5190783"/>
        <c:crosses val="autoZero"/>
        <c:auto val="1"/>
        <c:lblAlgn val="ctr"/>
        <c:lblOffset val="100"/>
        <c:noMultiLvlLbl val="0"/>
      </c:catAx>
      <c:valAx>
        <c:axId val="1715190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983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Movies</a:t>
            </a:r>
            <a:r>
              <a:rPr lang="en-US" baseline="0"/>
              <a:t> distribution by rating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335870516185477"/>
          <c:y val="0.15319444444444447"/>
          <c:w val="0.85219685039370074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Sheet1!$B$17:$B$26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6-1F42-AAC7-9F1770038774}"/>
            </c:ext>
          </c:extLst>
        </c:ser>
        <c:ser>
          <c:idx val="1"/>
          <c:order val="1"/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val>
            <c:numRef>
              <c:f>Sheet1!$C$17:$C$26</c:f>
              <c:numCache>
                <c:formatCode>General</c:formatCode>
                <c:ptCount val="10"/>
                <c:pt idx="0">
                  <c:v>4767</c:v>
                </c:pt>
                <c:pt idx="1">
                  <c:v>10645</c:v>
                </c:pt>
                <c:pt idx="2">
                  <c:v>26728</c:v>
                </c:pt>
                <c:pt idx="3">
                  <c:v>63927</c:v>
                </c:pt>
                <c:pt idx="4">
                  <c:v>148984</c:v>
                </c:pt>
                <c:pt idx="5">
                  <c:v>297230</c:v>
                </c:pt>
                <c:pt idx="6">
                  <c:v>417472</c:v>
                </c:pt>
                <c:pt idx="7">
                  <c:v>237459</c:v>
                </c:pt>
                <c:pt idx="8">
                  <c:v>52482</c:v>
                </c:pt>
                <c:pt idx="9">
                  <c:v>6091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6-1F42-AAC7-9F17700387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0474400"/>
        <c:axId val="293243472"/>
      </c:barChart>
      <c:catAx>
        <c:axId val="29047440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3243472"/>
        <c:crosses val="autoZero"/>
        <c:auto val="1"/>
        <c:lblAlgn val="ctr"/>
        <c:lblOffset val="100"/>
        <c:noMultiLvlLbl val="0"/>
      </c:catAx>
      <c:valAx>
        <c:axId val="29324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474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</a:t>
            </a:r>
            <a:r>
              <a:rPr lang="en-US" baseline="0"/>
              <a:t> by movie types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Sheet1!$A$12</c:f>
              <c:strCache>
                <c:ptCount val="1"/>
                <c:pt idx="0">
                  <c:v>33,265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Sheet1!$B$2:$B$12</c:f>
              <c:strCache>
                <c:ptCount val="11"/>
                <c:pt idx="0">
                  <c:v>movie</c:v>
                </c:pt>
                <c:pt idx="1">
                  <c:v>short</c:v>
                </c:pt>
                <c:pt idx="2">
                  <c:v>tvEpisode</c:v>
                </c:pt>
                <c:pt idx="3">
                  <c:v>tvMiniSeries</c:v>
                </c:pt>
                <c:pt idx="4">
                  <c:v>tvMovie</c:v>
                </c:pt>
                <c:pt idx="5">
                  <c:v>tvPilot</c:v>
                </c:pt>
                <c:pt idx="6">
                  <c:v>tvSeries</c:v>
                </c:pt>
                <c:pt idx="7">
                  <c:v>tvShort</c:v>
                </c:pt>
                <c:pt idx="8">
                  <c:v>tvSpecial</c:v>
                </c:pt>
                <c:pt idx="9">
                  <c:v>video</c:v>
                </c:pt>
                <c:pt idx="10">
                  <c:v>videoGame</c:v>
                </c:pt>
              </c:strCache>
            </c:strRef>
          </c:cat>
          <c:val>
            <c:numRef>
              <c:f>Sheet1!$A$2:$A$12</c:f>
              <c:numCache>
                <c:formatCode>#,##0</c:formatCode>
                <c:ptCount val="11"/>
                <c:pt idx="0">
                  <c:v>631900</c:v>
                </c:pt>
                <c:pt idx="1">
                  <c:v>907935</c:v>
                </c:pt>
                <c:pt idx="2">
                  <c:v>7201290</c:v>
                </c:pt>
                <c:pt idx="3">
                  <c:v>46723</c:v>
                </c:pt>
                <c:pt idx="4">
                  <c:v>139916</c:v>
                </c:pt>
                <c:pt idx="5">
                  <c:v>2</c:v>
                </c:pt>
                <c:pt idx="6">
                  <c:v>236704</c:v>
                </c:pt>
                <c:pt idx="7">
                  <c:v>9882</c:v>
                </c:pt>
                <c:pt idx="8">
                  <c:v>40073</c:v>
                </c:pt>
                <c:pt idx="9">
                  <c:v>269231</c:v>
                </c:pt>
                <c:pt idx="10">
                  <c:v>33265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12-5348-A1D8-5F7934F19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4947679"/>
        <c:axId val="480952575"/>
      </c:barChart>
      <c:catAx>
        <c:axId val="48494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952575"/>
        <c:crosses val="autoZero"/>
        <c:auto val="1"/>
        <c:lblAlgn val="ctr"/>
        <c:lblOffset val="100"/>
        <c:noMultiLvlLbl val="0"/>
      </c:catAx>
      <c:valAx>
        <c:axId val="480952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947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6F2A-5877-7E47-A681-83124803216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B0EA5-AB5D-D84D-939E-32BA615B4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4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B0EA5-AB5D-D84D-939E-32BA615B4B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552-2117-F150-9CD7-DF685FC06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DC8A6-F297-D0EF-2E99-9119207CA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4647F-1990-D76E-D2B9-F60853A3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1ECC-5013-0128-F4C8-DBD28C35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FE057-22C1-59E3-5654-A307EAF8D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7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9389-E516-8357-08B2-49F8B0F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5CECB-1A10-1684-4382-643C4F1DF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C28E9-7D7A-20C1-7565-B525DEFA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AEDBD-9753-9608-E850-2016F2AB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BBA9-4F94-1371-1061-48DB2579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0DBF82-2369-4C4E-E126-D1774DE34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001A9-76A8-3EC7-4466-A9A434D1E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E06A9-6684-8D5B-C7A8-0741E36D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8DCAC-03D3-FAA6-71BD-579ADE48E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1EE8-8F44-1988-9738-D25FCDB7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7283-72D0-E3EE-A9EC-4877AEDC5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A9610-BBA3-A4E3-2CFF-0B06842C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EAC8D-FDE9-9F22-245C-86D72F7C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6614D-9A21-D37B-E517-62EF1C92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612E-1296-A753-FD17-988D87B9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3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84DA-9F81-B702-7977-6C223972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87D82-D824-8404-6DC6-7C6A3DC5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A2486-D7E3-3113-1EF0-1F19B62C2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590E4-C080-6989-BB0A-83AA4D8C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38AC8-1DDF-9C52-22C4-1447EEBC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3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1A01-C9FC-31EE-854E-79366C55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A7E6E-479B-CEA7-31B1-647CC7DD7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E8C16-16BC-6338-5F43-8B9F2F9DE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18465-2B6A-CF8B-D92B-FE6E8C036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8F961-94F3-4314-6644-C977E3F2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BA8A3-3458-B9EB-64FC-32A0175F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1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B83F-7889-3E4B-2FDC-1FA93DC6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4681E-85A6-CF71-B508-74AA69E23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6C9C1-74A4-75A0-CA22-9F83D178A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656D86-7DEC-833D-857E-F90396B9C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43367-E47C-02FE-50D5-8613BF60A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0DE58-E15A-CA74-BBEA-3833367D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0E1FF-F58C-CA85-FDFB-C389014D0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C7D43-869B-62BB-FE24-69C219AD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1399-B994-E7D1-5071-CD720902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9D838-8BFC-5523-B280-53DF655F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12DE9-B712-3009-0252-8405D9C6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13969-6B61-D495-C298-2F73381E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2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8B59B-8FD7-D317-2798-8946374E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90318-1ACF-139E-A3C9-A7C04FBD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E1498-4E5A-F24A-030F-DF2965931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7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CBE2-AB18-7C61-F39B-FC6782AA9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F5F8-764D-5F86-4D8A-1AADEBEB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F2D37-9B7E-BEC3-0C80-391B00FD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618C7-AF20-6548-8B8D-04BB5352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5C713-F037-4C0B-3D93-BF14E2AF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E6060-A869-BB0C-5913-A7B03803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0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D6FB-BF7D-F241-18C2-714B893D7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E08B0-964F-DEEC-E3A3-B018874C8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5D933-E82B-05DE-7131-365EFE4C1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5DF2B-EDD8-B5D1-D309-004F877BE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B398E-0C2D-3FF2-7C85-3B7160F9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9C16D-EB7D-63C3-D3FB-6A5698D4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DDBAC-9D0D-74A7-755D-CCD08110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A6453-D79E-5DD4-2EF7-A4FEDA9F5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F20C3-CE4D-FC48-411F-B98B46BA9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9762-62C3-D544-93AF-DD44FCF0681A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B413B-3EAA-E548-6CEE-14BA6B1A9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72110-4E7C-0522-27B8-FB286BE85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1C6F8-A50C-7645-BCA9-E633077130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7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oplematters.in/blog/watercooler/10-movies-every-hr-professional-must-watch-1744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u-a911/moviesIMDB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zeta.gt/los-premios-oscar-se-mueren-a-alguien-le-importa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mails.azure.microsoft.com/redirect/?destination=https%3A%2F%2Fapp.powerbi.com%2FRedirect%3Faction%3DOpenLink%26linkId%3DI1J5D8ciyL%26ctid%3Db160af20-15aa-49a1-947e-a50916db6cf3%26pbi_source%3DlinkShare&amp;p=bT0zYWJlNTcxZi00Mzk0LTQ4NzItOWQ1My05ODE2ZWNmOGQwZjMmdT1hZW8mbD1SZWRpcmVjdA%3D%3D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B9AB05-2A22-4BDA-B7D0-ECDC7B6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6865A9-C802-56C0-EEF1-076124E8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410200" cy="2415988"/>
          </a:xfrm>
        </p:spPr>
        <p:txBody>
          <a:bodyPr anchor="b">
            <a:normAutofit/>
          </a:bodyPr>
          <a:lstStyle/>
          <a:p>
            <a: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Alpha Team Presents:</a:t>
            </a:r>
            <a:b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Film Insights</a:t>
            </a:r>
            <a:b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5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055FD-65FF-A084-A2DC-36B33FE92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3411042"/>
            <a:ext cx="5224558" cy="21291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on: January 31, 2023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Hosted by: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Oleksandr Biruk, Khaled Laila, and Lela Wall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24A2F2-33F8-9565-5D7D-CCE53208C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50" r="28832"/>
          <a:stretch/>
        </p:blipFill>
        <p:spPr>
          <a:xfrm>
            <a:off x="7461069" y="685801"/>
            <a:ext cx="411778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3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C0FE9-65A2-03F5-4313-788A9F34B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many movies have rating more than 5?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75A40-4930-526D-E8DF-46398A6E9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6" b="-1"/>
          <a:stretch/>
        </p:blipFill>
        <p:spPr>
          <a:xfrm>
            <a:off x="4777316" y="1106462"/>
            <a:ext cx="6780700" cy="46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8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7D2DF-6393-1B0E-8C43-49ACD78F4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2177-AA07-2DF4-8B15-7D25A66B4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90.7 % of all movies have rating </a:t>
            </a:r>
            <a:r>
              <a:rPr lang="en-US" sz="1600" b="1" dirty="0"/>
              <a:t>5</a:t>
            </a:r>
            <a:r>
              <a:rPr lang="en-US" sz="1600" dirty="0"/>
              <a:t> or more. People tend to start rating movies from 6 as an initial point (not 1). 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A2CC2A-924E-46B1-9070-3F085D480E33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56C2D92-E335-18F6-08B2-341E7E4AB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00496"/>
              </p:ext>
            </p:extLst>
          </p:nvPr>
        </p:nvGraphicFramePr>
        <p:xfrm>
          <a:off x="4807615" y="2711063"/>
          <a:ext cx="6841690" cy="8833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4169">
                  <a:extLst>
                    <a:ext uri="{9D8B030D-6E8A-4147-A177-3AD203B41FA5}">
                      <a16:colId xmlns:a16="http://schemas.microsoft.com/office/drawing/2014/main" val="2524905263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4254279348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2760638412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4285765039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666729861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1402794537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3512410226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1751223693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4259320802"/>
                    </a:ext>
                  </a:extLst>
                </a:gridCol>
                <a:gridCol w="684169">
                  <a:extLst>
                    <a:ext uri="{9D8B030D-6E8A-4147-A177-3AD203B41FA5}">
                      <a16:colId xmlns:a16="http://schemas.microsoft.com/office/drawing/2014/main" val="1687776766"/>
                    </a:ext>
                  </a:extLst>
                </a:gridCol>
              </a:tblGrid>
              <a:tr h="43862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5007"/>
                  </a:ext>
                </a:extLst>
              </a:tr>
              <a:tr h="444720"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36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10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4">
            <a:extLst>
              <a:ext uri="{FF2B5EF4-FFF2-40B4-BE49-F238E27FC236}">
                <a16:creationId xmlns:a16="http://schemas.microsoft.com/office/drawing/2014/main" id="{A414F261-E931-45CB-8605-20FFD6826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75200"/>
            <a:ext cx="4838700" cy="1323975"/>
          </a:xfrm>
          <a:custGeom>
            <a:avLst/>
            <a:gdLst>
              <a:gd name="connsiteX0" fmla="*/ 0 w 4838700"/>
              <a:gd name="connsiteY0" fmla="*/ 0 h 1323975"/>
              <a:gd name="connsiteX1" fmla="*/ 4838700 w 4838700"/>
              <a:gd name="connsiteY1" fmla="*/ 0 h 1323975"/>
              <a:gd name="connsiteX2" fmla="*/ 4838700 w 4838700"/>
              <a:gd name="connsiteY2" fmla="*/ 78123 h 1323975"/>
              <a:gd name="connsiteX3" fmla="*/ 4822272 w 4838700"/>
              <a:gd name="connsiteY3" fmla="*/ 81440 h 1323975"/>
              <a:gd name="connsiteX4" fmla="*/ 4781550 w 4838700"/>
              <a:gd name="connsiteY4" fmla="*/ 142875 h 1323975"/>
              <a:gd name="connsiteX5" fmla="*/ 4822272 w 4838700"/>
              <a:gd name="connsiteY5" fmla="*/ 204311 h 1323975"/>
              <a:gd name="connsiteX6" fmla="*/ 4838700 w 4838700"/>
              <a:gd name="connsiteY6" fmla="*/ 207627 h 1323975"/>
              <a:gd name="connsiteX7" fmla="*/ 4838700 w 4838700"/>
              <a:gd name="connsiteY7" fmla="*/ 287197 h 1323975"/>
              <a:gd name="connsiteX8" fmla="*/ 4822272 w 4838700"/>
              <a:gd name="connsiteY8" fmla="*/ 290514 h 1323975"/>
              <a:gd name="connsiteX9" fmla="*/ 4781550 w 4838700"/>
              <a:gd name="connsiteY9" fmla="*/ 351949 h 1323975"/>
              <a:gd name="connsiteX10" fmla="*/ 4822272 w 4838700"/>
              <a:gd name="connsiteY10" fmla="*/ 413385 h 1323975"/>
              <a:gd name="connsiteX11" fmla="*/ 4838700 w 4838700"/>
              <a:gd name="connsiteY11" fmla="*/ 416701 h 1323975"/>
              <a:gd name="connsiteX12" fmla="*/ 4838700 w 4838700"/>
              <a:gd name="connsiteY12" fmla="*/ 496271 h 1323975"/>
              <a:gd name="connsiteX13" fmla="*/ 4822272 w 4838700"/>
              <a:gd name="connsiteY13" fmla="*/ 499588 h 1323975"/>
              <a:gd name="connsiteX14" fmla="*/ 4781550 w 4838700"/>
              <a:gd name="connsiteY14" fmla="*/ 561023 h 1323975"/>
              <a:gd name="connsiteX15" fmla="*/ 4822272 w 4838700"/>
              <a:gd name="connsiteY15" fmla="*/ 622459 h 1323975"/>
              <a:gd name="connsiteX16" fmla="*/ 4838700 w 4838700"/>
              <a:gd name="connsiteY16" fmla="*/ 625775 h 1323975"/>
              <a:gd name="connsiteX17" fmla="*/ 4838700 w 4838700"/>
              <a:gd name="connsiteY17" fmla="*/ 705345 h 1323975"/>
              <a:gd name="connsiteX18" fmla="*/ 4822272 w 4838700"/>
              <a:gd name="connsiteY18" fmla="*/ 708662 h 1323975"/>
              <a:gd name="connsiteX19" fmla="*/ 4781550 w 4838700"/>
              <a:gd name="connsiteY19" fmla="*/ 770097 h 1323975"/>
              <a:gd name="connsiteX20" fmla="*/ 4822272 w 4838700"/>
              <a:gd name="connsiteY20" fmla="*/ 831533 h 1323975"/>
              <a:gd name="connsiteX21" fmla="*/ 4838700 w 4838700"/>
              <a:gd name="connsiteY21" fmla="*/ 834849 h 1323975"/>
              <a:gd name="connsiteX22" fmla="*/ 4838700 w 4838700"/>
              <a:gd name="connsiteY22" fmla="*/ 914419 h 1323975"/>
              <a:gd name="connsiteX23" fmla="*/ 4822272 w 4838700"/>
              <a:gd name="connsiteY23" fmla="*/ 917736 h 1323975"/>
              <a:gd name="connsiteX24" fmla="*/ 4781550 w 4838700"/>
              <a:gd name="connsiteY24" fmla="*/ 979171 h 1323975"/>
              <a:gd name="connsiteX25" fmla="*/ 4822272 w 4838700"/>
              <a:gd name="connsiteY25" fmla="*/ 1040607 h 1323975"/>
              <a:gd name="connsiteX26" fmla="*/ 4838700 w 4838700"/>
              <a:gd name="connsiteY26" fmla="*/ 1043923 h 1323975"/>
              <a:gd name="connsiteX27" fmla="*/ 4838700 w 4838700"/>
              <a:gd name="connsiteY27" fmla="*/ 1123491 h 1323975"/>
              <a:gd name="connsiteX28" fmla="*/ 4822272 w 4838700"/>
              <a:gd name="connsiteY28" fmla="*/ 1126808 h 1323975"/>
              <a:gd name="connsiteX29" fmla="*/ 4781550 w 4838700"/>
              <a:gd name="connsiteY29" fmla="*/ 1188243 h 1323975"/>
              <a:gd name="connsiteX30" fmla="*/ 4822272 w 4838700"/>
              <a:gd name="connsiteY30" fmla="*/ 1249679 h 1323975"/>
              <a:gd name="connsiteX31" fmla="*/ 4838700 w 4838700"/>
              <a:gd name="connsiteY31" fmla="*/ 1252995 h 1323975"/>
              <a:gd name="connsiteX32" fmla="*/ 4838700 w 4838700"/>
              <a:gd name="connsiteY32" fmla="*/ 1323975 h 1323975"/>
              <a:gd name="connsiteX33" fmla="*/ 0 w 4838700"/>
              <a:gd name="connsiteY3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838700" h="1323975">
                <a:moveTo>
                  <a:pt x="0" y="0"/>
                </a:moveTo>
                <a:lnTo>
                  <a:pt x="4838700" y="0"/>
                </a:lnTo>
                <a:lnTo>
                  <a:pt x="4838700" y="78123"/>
                </a:lnTo>
                <a:lnTo>
                  <a:pt x="4822272" y="81440"/>
                </a:lnTo>
                <a:cubicBezTo>
                  <a:pt x="4798341" y="91561"/>
                  <a:pt x="4781550" y="115257"/>
                  <a:pt x="4781550" y="142875"/>
                </a:cubicBezTo>
                <a:cubicBezTo>
                  <a:pt x="4781550" y="170493"/>
                  <a:pt x="4798341" y="194189"/>
                  <a:pt x="4822272" y="204311"/>
                </a:cubicBezTo>
                <a:lnTo>
                  <a:pt x="4838700" y="207627"/>
                </a:lnTo>
                <a:lnTo>
                  <a:pt x="4838700" y="287197"/>
                </a:lnTo>
                <a:lnTo>
                  <a:pt x="4822272" y="290514"/>
                </a:lnTo>
                <a:cubicBezTo>
                  <a:pt x="4798341" y="300635"/>
                  <a:pt x="4781550" y="324331"/>
                  <a:pt x="4781550" y="351949"/>
                </a:cubicBezTo>
                <a:cubicBezTo>
                  <a:pt x="4781550" y="379567"/>
                  <a:pt x="4798341" y="403263"/>
                  <a:pt x="4822272" y="413385"/>
                </a:cubicBezTo>
                <a:lnTo>
                  <a:pt x="4838700" y="416701"/>
                </a:lnTo>
                <a:lnTo>
                  <a:pt x="4838700" y="496271"/>
                </a:lnTo>
                <a:lnTo>
                  <a:pt x="4822272" y="499588"/>
                </a:lnTo>
                <a:cubicBezTo>
                  <a:pt x="4798341" y="509709"/>
                  <a:pt x="4781550" y="533405"/>
                  <a:pt x="4781550" y="561023"/>
                </a:cubicBezTo>
                <a:cubicBezTo>
                  <a:pt x="4781550" y="588641"/>
                  <a:pt x="4798341" y="612337"/>
                  <a:pt x="4822272" y="622459"/>
                </a:cubicBezTo>
                <a:lnTo>
                  <a:pt x="4838700" y="625775"/>
                </a:lnTo>
                <a:lnTo>
                  <a:pt x="4838700" y="705345"/>
                </a:lnTo>
                <a:lnTo>
                  <a:pt x="4822272" y="708662"/>
                </a:lnTo>
                <a:cubicBezTo>
                  <a:pt x="4798341" y="718783"/>
                  <a:pt x="4781550" y="742479"/>
                  <a:pt x="4781550" y="770097"/>
                </a:cubicBezTo>
                <a:cubicBezTo>
                  <a:pt x="4781550" y="797715"/>
                  <a:pt x="4798341" y="821411"/>
                  <a:pt x="4822272" y="831533"/>
                </a:cubicBezTo>
                <a:lnTo>
                  <a:pt x="4838700" y="834849"/>
                </a:lnTo>
                <a:lnTo>
                  <a:pt x="4838700" y="914419"/>
                </a:lnTo>
                <a:lnTo>
                  <a:pt x="4822272" y="917736"/>
                </a:lnTo>
                <a:cubicBezTo>
                  <a:pt x="4798341" y="927857"/>
                  <a:pt x="4781550" y="951553"/>
                  <a:pt x="4781550" y="979171"/>
                </a:cubicBezTo>
                <a:cubicBezTo>
                  <a:pt x="4781550" y="1006789"/>
                  <a:pt x="4798341" y="1030485"/>
                  <a:pt x="4822272" y="1040607"/>
                </a:cubicBezTo>
                <a:lnTo>
                  <a:pt x="4838700" y="1043923"/>
                </a:lnTo>
                <a:lnTo>
                  <a:pt x="4838700" y="1123491"/>
                </a:lnTo>
                <a:lnTo>
                  <a:pt x="4822272" y="1126808"/>
                </a:lnTo>
                <a:cubicBezTo>
                  <a:pt x="4798341" y="1136929"/>
                  <a:pt x="4781550" y="1160625"/>
                  <a:pt x="4781550" y="1188243"/>
                </a:cubicBezTo>
                <a:cubicBezTo>
                  <a:pt x="4781550" y="1215861"/>
                  <a:pt x="4798341" y="1239557"/>
                  <a:pt x="4822272" y="1249679"/>
                </a:cubicBezTo>
                <a:lnTo>
                  <a:pt x="4838700" y="1252995"/>
                </a:lnTo>
                <a:lnTo>
                  <a:pt x="4838700" y="1323975"/>
                </a:lnTo>
                <a:lnTo>
                  <a:pt x="0" y="132397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8171F2A-9E9D-3F9C-E018-DBEB20E4F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0" b="1747"/>
          <a:stretch/>
        </p:blipFill>
        <p:spPr>
          <a:xfrm>
            <a:off x="-3" y="0"/>
            <a:ext cx="12620949" cy="6858000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126BCA-C44D-ADD5-A582-A02023108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350" y="4981575"/>
            <a:ext cx="3228976" cy="860426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2400">
              <a:solidFill>
                <a:srgbClr val="FFFFFF"/>
              </a:solidFill>
            </a:endParaRPr>
          </a:p>
        </p:txBody>
      </p:sp>
      <p:cxnSp>
        <p:nvCxnSpPr>
          <p:cNvPr id="21" name="Straight Connector 20" hidden="1">
            <a:extLst>
              <a:ext uri="{FF2B5EF4-FFF2-40B4-BE49-F238E27FC236}">
                <a16:creationId xmlns:a16="http://schemas.microsoft.com/office/drawing/2014/main" id="{B63CF8AD-BB19-4F90-BDE5-B3B3F56F4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48768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 hidden="1">
            <a:extLst>
              <a:ext uri="{FF2B5EF4-FFF2-40B4-BE49-F238E27FC236}">
                <a16:creationId xmlns:a16="http://schemas.microsoft.com/office/drawing/2014/main" id="{224E62CA-FAA3-4628-AEF3-5033C771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-1" y="5969000"/>
            <a:ext cx="4791456" cy="3175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71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EC550-4279-997A-113B-B0B453A9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Insight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541CE-B084-5894-B5B7-278AE5037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3302322" cy="28200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Almost half of all the movies have less the 26 number of votes (given any rating). </a:t>
            </a:r>
          </a:p>
        </p:txBody>
      </p:sp>
      <p:pic>
        <p:nvPicPr>
          <p:cNvPr id="127" name="Graphic 126" descr="Move">
            <a:extLst>
              <a:ext uri="{FF2B5EF4-FFF2-40B4-BE49-F238E27FC236}">
                <a16:creationId xmlns:a16="http://schemas.microsoft.com/office/drawing/2014/main" id="{2FDA34FA-D68C-E9AF-3DB3-BC3C2F55B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7946" y="2962451"/>
            <a:ext cx="2820012" cy="28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22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D61F-5440-B781-ACB7-64D58FA2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Movies distribution by average rating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5216B-9A64-8F35-01C7-B5A6FE3F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1" r="-1" b="-1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28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E1EF1-D19A-656A-CC84-49FDEB0F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Save those files and exported to Excel (only 92 rows)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22B9F76-D929-6EC0-B290-CAE458C5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644" y="566916"/>
            <a:ext cx="5652615" cy="57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36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9840A-6A01-2246-A7FD-CEC7A9F65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Movies distribution by rating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97168B04-6F32-F821-6F3B-56C69E8D30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0526433"/>
              </p:ext>
            </p:extLst>
          </p:nvPr>
        </p:nvGraphicFramePr>
        <p:xfrm>
          <a:off x="5392455" y="623888"/>
          <a:ext cx="5961345" cy="541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530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5FD1D-18AE-3E80-5B21-95AC6676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Duplicates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2F96DF-BE0F-32C8-4592-C2E29614C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456" y="961812"/>
            <a:ext cx="689648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4E203-A299-D728-C0F3-7DE30DAC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Exclude “Episode” and group by year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FF384-DA87-0451-2808-24BF0ADC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527" y="714387"/>
            <a:ext cx="6127750" cy="1719263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75EBCE7-6FAD-763C-FBBF-043591785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527" y="2433650"/>
            <a:ext cx="6127750" cy="38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3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F5739-5579-23C3-CE3D-FDEBD090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Exclude ”Pilot”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5B7B3E-E7D8-50C5-F3D0-67C400D9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0" y="-88123"/>
            <a:ext cx="6807199" cy="694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6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1513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82DA8-8E66-6661-1563-20046D14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41725C4-75A3-C4DD-1A0A-301B7A1B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3" r="1" b="4790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B0400B2-DC7B-D8C4-CE17-12A869F5B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rgbClr val="FFFFFF"/>
                </a:solidFill>
              </a:rPr>
              <a:t>1</a:t>
            </a:r>
            <a:r>
              <a:rPr lang="en-US" sz="2000" dirty="0">
                <a:solidFill>
                  <a:srgbClr val="FFFFFF"/>
                </a:solidFill>
              </a:rPr>
              <a:t>. Introduction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2. Alex: Analysis of the whole database and narrowing it down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3. Khaled: Find facts about movies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4. Lela: Best Picture Nominees and Winners analysis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5. Summary, final</a:t>
            </a:r>
          </a:p>
        </p:txBody>
      </p:sp>
    </p:spTree>
    <p:extLst>
      <p:ext uri="{BB962C8B-B14F-4D97-AF65-F5344CB8AC3E}">
        <p14:creationId xmlns:p14="http://schemas.microsoft.com/office/powerpoint/2010/main" val="23513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4DB7-495F-B560-D00A-2904373E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Lesson learned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CD4D-A0C8-AFB7-D718-98A4F5B52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Spend time to review the schema and database structure</a:t>
            </a:r>
            <a:endParaRPr lang="en-US" sz="20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Top view of cubes connected with black lines">
            <a:extLst>
              <a:ext uri="{FF2B5EF4-FFF2-40B4-BE49-F238E27FC236}">
                <a16:creationId xmlns:a16="http://schemas.microsoft.com/office/drawing/2014/main" id="{59A033F9-C6E1-F4C8-D0F4-10F4DB523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9" r="660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6879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52915-2C34-7031-A3A4-8723F7227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Title type query: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42E14-DEB3-A138-E9A7-8481BE2B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33" y="411664"/>
            <a:ext cx="3945147" cy="60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99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8F8CA-5A00-DA33-7118-B3DCE57C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by movie type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F46C9D-4122-572F-6514-626415DCE4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748863"/>
              </p:ext>
            </p:extLst>
          </p:nvPr>
        </p:nvGraphicFramePr>
        <p:xfrm>
          <a:off x="4502428" y="467208"/>
          <a:ext cx="7225748" cy="592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835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24F34-DA94-3E16-C756-EB25D911D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come there are 7m. tv series if you mentioned that there are only 1m. something movies produced?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C6766-DB6F-AC84-51AB-0EF74D479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2032641"/>
            <a:ext cx="6553545" cy="28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11495-2676-72F9-B006-BE9B6AE5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Now let’s check our table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BB4FC1-2D77-1E9C-B4B8-4B4721AFF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34796" b="514"/>
          <a:stretch/>
        </p:blipFill>
        <p:spPr>
          <a:xfrm>
            <a:off x="5344679" y="1364271"/>
            <a:ext cx="5221722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10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3CFF-CE31-1606-327C-A0C35237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year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BC2072-7333-824D-363A-02A8F71B7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56271"/>
            <a:ext cx="11496821" cy="250055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42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1B112E-5063-82FC-4FDF-50A11120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886" y="643467"/>
            <a:ext cx="76842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3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C1431-F2B0-5BBD-DC9A-4B9FBD7A7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There are only </a:t>
            </a:r>
            <a:r>
              <a:rPr lang="en-US" sz="37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3,548</a:t>
            </a: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movies with rating greater than or equal 8 and with number of rating votes greater than 100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191DD-9B4F-C2FD-A6E1-5910BD44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14" b="-1"/>
          <a:stretch/>
        </p:blipFill>
        <p:spPr>
          <a:xfrm>
            <a:off x="5417085" y="492573"/>
            <a:ext cx="602701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87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51728-BA2A-63CF-9926-A1F6C5B2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B597D-F124-09C1-8C9F-3FD2AF1F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4333" y="1340553"/>
            <a:ext cx="2223009" cy="120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Link to our GitHub: 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  <a:hlinkClick r:id="rId2"/>
              </a:rPr>
              <a:t>click here</a:t>
            </a:r>
            <a:endParaRPr lang="en-US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07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E893-D037-C290-9CB5-9DDFE777D8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Data Collection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37BC62-551E-89BD-9D7F-D76C8CA61EFE}"/>
              </a:ext>
            </a:extLst>
          </p:cNvPr>
          <p:cNvSpPr txBox="1"/>
          <p:nvPr/>
        </p:nvSpPr>
        <p:spPr>
          <a:xfrm>
            <a:off x="4443197" y="964737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Source of Data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B70CB79-0553-22AA-0E6D-6D73BD5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6" y="1583960"/>
            <a:ext cx="5468112" cy="3810533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C7CA5C9A-8C84-5203-8D0F-6D5FDB77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86" y="1792544"/>
            <a:ext cx="5266249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12DAB7A-0721-6FC3-8D36-B1C50F9532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10"/>
          <a:stretch>
            <a:fillRect/>
          </a:stretch>
        </p:blipFill>
        <p:spPr>
          <a:xfrm>
            <a:off x="3957715" y="2001118"/>
            <a:ext cx="5468112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441BEDC5-BABE-DE6E-9B85-53A0FBC8DA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22"/>
          <a:stretch>
            <a:fillRect/>
          </a:stretch>
        </p:blipFill>
        <p:spPr>
          <a:xfrm>
            <a:off x="6178683" y="2209702"/>
            <a:ext cx="5468112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22F5E29-C14D-63D0-745D-B9B48A8AA54E}"/>
              </a:ext>
            </a:extLst>
          </p:cNvPr>
          <p:cNvSpPr txBox="1"/>
          <p:nvPr/>
        </p:nvSpPr>
        <p:spPr>
          <a:xfrm>
            <a:off x="300609" y="5615467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datasets.imdbws.com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ED9D78-7ED3-4F67-D0C7-2753E927BF7C}"/>
              </a:ext>
            </a:extLst>
          </p:cNvPr>
          <p:cNvSpPr txBox="1"/>
          <p:nvPr/>
        </p:nvSpPr>
        <p:spPr>
          <a:xfrm>
            <a:off x="2152387" y="5874736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The-numbers.com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35E723-6E56-1F3D-2AB8-F405244A0849}"/>
              </a:ext>
            </a:extLst>
          </p:cNvPr>
          <p:cNvSpPr txBox="1"/>
          <p:nvPr/>
        </p:nvSpPr>
        <p:spPr>
          <a:xfrm>
            <a:off x="3927942" y="6083320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Kaggle.com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336A319-E2A8-00E2-16CE-BCACCEB5E96D}"/>
              </a:ext>
            </a:extLst>
          </p:cNvPr>
          <p:cNvSpPr txBox="1"/>
          <p:nvPr/>
        </p:nvSpPr>
        <p:spPr>
          <a:xfrm>
            <a:off x="6096003" y="6231325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Project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B98DD-A17F-54FE-4192-2205B99A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IMDb Database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A253E1-9001-C909-225E-220E0DBD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40497"/>
            <a:ext cx="11496821" cy="37364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25ED4-C007-70D2-4FD6-1E496BC65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1886" y="1691309"/>
            <a:ext cx="2747403" cy="420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1,265,785 rows (movies)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3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254A-178B-71D1-58C1-7DF4882CDA6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Data Collection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3FB7C7-AE6D-8DCF-26FA-02E46B93D077}"/>
              </a:ext>
            </a:extLst>
          </p:cNvPr>
          <p:cNvSpPr txBox="1"/>
          <p:nvPr/>
        </p:nvSpPr>
        <p:spPr>
          <a:xfrm>
            <a:off x="4443197" y="964737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775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Collection Methods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7A789D-3403-A880-5B23-9593344B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86" y="1583960"/>
            <a:ext cx="5468112" cy="3810533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B01FC4D7-9798-2B85-B22E-19E44805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86" y="1792544"/>
            <a:ext cx="5266249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07F6FEC2-975B-F4D9-FD8C-1EC26E273B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710"/>
          <a:stretch>
            <a:fillRect/>
          </a:stretch>
        </p:blipFill>
        <p:spPr>
          <a:xfrm>
            <a:off x="3957715" y="2001118"/>
            <a:ext cx="5468112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8A770D8A-62F5-41C3-206C-1C4D6072AC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922"/>
          <a:stretch>
            <a:fillRect/>
          </a:stretch>
        </p:blipFill>
        <p:spPr>
          <a:xfrm>
            <a:off x="6178683" y="2209702"/>
            <a:ext cx="5468112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4AA934-0B47-806E-326A-B3472674D9FC}"/>
              </a:ext>
            </a:extLst>
          </p:cNvPr>
          <p:cNvSpPr txBox="1"/>
          <p:nvPr/>
        </p:nvSpPr>
        <p:spPr>
          <a:xfrm>
            <a:off x="300609" y="5615467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Downloading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F28D32-0C40-AA4F-DCE5-0DA18673AB1C}"/>
              </a:ext>
            </a:extLst>
          </p:cNvPr>
          <p:cNvSpPr txBox="1"/>
          <p:nvPr/>
        </p:nvSpPr>
        <p:spPr>
          <a:xfrm>
            <a:off x="2152387" y="5874736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Screen Scraping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A3CF33-9402-10F8-2E16-9B9958443D8F}"/>
              </a:ext>
            </a:extLst>
          </p:cNvPr>
          <p:cNvSpPr txBox="1"/>
          <p:nvPr/>
        </p:nvSpPr>
        <p:spPr>
          <a:xfrm>
            <a:off x="3927942" y="6083320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Copying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93CC9A-F1A8-C2ED-1603-B38DE807AC92}"/>
              </a:ext>
            </a:extLst>
          </p:cNvPr>
          <p:cNvSpPr txBox="1"/>
          <p:nvPr/>
        </p:nvSpPr>
        <p:spPr>
          <a:xfrm>
            <a:off x="6096003" y="6231325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Sharing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40A636FF-C2FB-7FD8-BF26-965318D0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192" t="21073" r="42348" b="64494"/>
          <a:stretch>
            <a:fillRect/>
          </a:stretch>
        </p:blipFill>
        <p:spPr>
          <a:xfrm>
            <a:off x="445907" y="1587846"/>
            <a:ext cx="4680072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C0008F3-1B7C-3B21-A4CF-5A8BF69B0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84" y="1802419"/>
            <a:ext cx="5607420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62D5E3-12E5-B6BA-288F-F6041FDE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942" y="2031403"/>
            <a:ext cx="4822188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21EEC0-9FD2-0E0C-9CC4-0AB2A364EC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Dataset Building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0A3215-6D25-A586-A80F-F06AA9B951C0}"/>
              </a:ext>
            </a:extLst>
          </p:cNvPr>
          <p:cNvSpPr txBox="1"/>
          <p:nvPr/>
        </p:nvSpPr>
        <p:spPr>
          <a:xfrm>
            <a:off x="4443197" y="964737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Used Applications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E8918B-DBB7-EEFB-12E7-4BB45BFFD465}"/>
              </a:ext>
            </a:extLst>
          </p:cNvPr>
          <p:cNvSpPr txBox="1"/>
          <p:nvPr/>
        </p:nvSpPr>
        <p:spPr>
          <a:xfrm>
            <a:off x="300609" y="5615467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Navicat Premium 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C5F28F-379E-5964-84DA-A558CA75E9AB}"/>
              </a:ext>
            </a:extLst>
          </p:cNvPr>
          <p:cNvSpPr txBox="1"/>
          <p:nvPr/>
        </p:nvSpPr>
        <p:spPr>
          <a:xfrm>
            <a:off x="2152387" y="5874736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MS Access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DAB81EE-5A73-1DC9-F443-D2D45DCD212E}"/>
              </a:ext>
            </a:extLst>
          </p:cNvPr>
          <p:cNvSpPr txBox="1"/>
          <p:nvPr/>
        </p:nvSpPr>
        <p:spPr>
          <a:xfrm>
            <a:off x="3927942" y="6083320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MS Excel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2CE47D-B636-9DA9-CA1F-EF307DD07948}"/>
              </a:ext>
            </a:extLst>
          </p:cNvPr>
          <p:cNvSpPr txBox="1"/>
          <p:nvPr/>
        </p:nvSpPr>
        <p:spPr>
          <a:xfrm>
            <a:off x="6096003" y="6231325"/>
            <a:ext cx="1851769" cy="2592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8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Db Browser for SQLite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AB9A94A-8E89-AEEA-B2F3-C8B85338DC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945"/>
          <a:stretch>
            <a:fillRect/>
          </a:stretch>
        </p:blipFill>
        <p:spPr>
          <a:xfrm>
            <a:off x="6109399" y="2209702"/>
            <a:ext cx="5376013" cy="3813048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8794C-6FDC-BAE7-1DA1-C78D4025D47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Dataset Building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FA6554-C8E1-7268-4802-767FD300ECA3}"/>
              </a:ext>
            </a:extLst>
          </p:cNvPr>
          <p:cNvSpPr txBox="1"/>
          <p:nvPr/>
        </p:nvSpPr>
        <p:spPr>
          <a:xfrm>
            <a:off x="281827" y="1065669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775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Create new Column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2AF2BA6-4D40-E1A0-413E-0377F07B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7" y="1666631"/>
            <a:ext cx="5071216" cy="27432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0878F52B-A06B-3A51-7CBE-3578869B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1584216"/>
            <a:ext cx="4414000" cy="2743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1BE74D-AEB9-F643-0D94-A40F5DC5BA19}"/>
              </a:ext>
            </a:extLst>
          </p:cNvPr>
          <p:cNvSpPr txBox="1"/>
          <p:nvPr/>
        </p:nvSpPr>
        <p:spPr>
          <a:xfrm>
            <a:off x="6096003" y="998899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Join tables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F5A83BB5-C0ED-3122-8137-25449B8B196D}"/>
              </a:ext>
            </a:extLst>
          </p:cNvPr>
          <p:cNvSpPr txBox="1"/>
          <p:nvPr/>
        </p:nvSpPr>
        <p:spPr>
          <a:xfrm>
            <a:off x="6075218" y="4703618"/>
            <a:ext cx="6019796" cy="18158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SELECT Movie_dataset.*, Movie_rating.averageRating, Movie_rating.numVotes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FROM Movie_dataset LEFT JOIN Movie_rating ON Movie_dataset.tconst = Movie_rating.tconst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WHERE ((Not (Movie_rating.averageRating) Is Null) AND (Not (Movie_rating.numVotes) Is Null And (Movie_rating.numVotes)&gt;=1000) AND ((Movie_dataset.genres) Not Like "*Documentary*") AND ((Movie_dataset.runtimeMinutes)&lt;=300 And (Movie_dataset.runtimeMinutes)&gt;44) AND ((Movie_dataset.startYear)&gt;=2020))</a:t>
            </a: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72718BAA-279B-9C10-2CF3-96341ECC5BED}"/>
              </a:ext>
            </a:extLst>
          </p:cNvPr>
          <p:cNvSpPr txBox="1"/>
          <p:nvPr/>
        </p:nvSpPr>
        <p:spPr>
          <a:xfrm>
            <a:off x="281827" y="4770388"/>
            <a:ext cx="5071216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=IF(G2*H2=0,"NA",IF(J2&gt;=2,"Super_Profatable",IF(J2&gt;=1,"Very_Profatable",IF(J2&gt;0,"Profatable",IF(J2=0,"Breakeven",IF(J2&gt;=-1,"Loss","Major Loss"))))))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CE6D-8F6B-ABBE-FB95-33E236A22A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Dataset Facts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751975-90FD-8E6C-0BC0-46F11E55EE12}"/>
              </a:ext>
            </a:extLst>
          </p:cNvPr>
          <p:cNvSpPr txBox="1"/>
          <p:nvPr/>
        </p:nvSpPr>
        <p:spPr>
          <a:xfrm>
            <a:off x="381003" y="1179969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IMDb Database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6199EA-893D-9084-0B19-13A3531BC646}"/>
              </a:ext>
            </a:extLst>
          </p:cNvPr>
          <p:cNvSpPr txBox="1"/>
          <p:nvPr/>
        </p:nvSpPr>
        <p:spPr>
          <a:xfrm>
            <a:off x="381003" y="2111468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850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records (basic): 9,562,180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B1DBB6-12C8-8CB0-30E4-A0B524259385}"/>
              </a:ext>
            </a:extLst>
          </p:cNvPr>
          <p:cNvSpPr txBox="1"/>
          <p:nvPr/>
        </p:nvSpPr>
        <p:spPr>
          <a:xfrm>
            <a:off x="381003" y="5276280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850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filtered records: 91,602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C2FEB6-E5BF-53EF-859D-4E803F3465D9}"/>
              </a:ext>
            </a:extLst>
          </p:cNvPr>
          <p:cNvSpPr txBox="1"/>
          <p:nvPr/>
        </p:nvSpPr>
        <p:spPr>
          <a:xfrm>
            <a:off x="381003" y="2944578"/>
            <a:ext cx="2893170" cy="2237024"/>
          </a:xfrm>
          <a:prstGeom prst="rect">
            <a:avLst/>
          </a:prstGeom>
          <a:gradFill>
            <a:gsLst>
              <a:gs pos="0">
                <a:srgbClr val="FFDD9C"/>
              </a:gs>
              <a:gs pos="100000">
                <a:srgbClr val="FFD78E"/>
              </a:gs>
            </a:gsLst>
            <a:lin ang="5400000"/>
          </a:gradFill>
          <a:ln w="6345" cap="flat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SELECT basic.* FROM basic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WHERE Basic.titleType = "movie" and basic.genres &lt;&gt; "\N" and basic.runtimeMinutes &lt;&gt; "\N"  and  basic.runtimeMinutes&gt; 44  and basic.startYear &gt;= "2000" and basic.startYear &lt;&gt; "\N" and basic.genres not like "%Documentary%" and basic.genres not like "%Biography%"</a:t>
            </a:r>
          </a:p>
        </p:txBody>
      </p:sp>
      <p:pic>
        <p:nvPicPr>
          <p:cNvPr id="7" name="Graphic 13" descr="Filter with solid fill">
            <a:extLst>
              <a:ext uri="{FF2B5EF4-FFF2-40B4-BE49-F238E27FC236}">
                <a16:creationId xmlns:a16="http://schemas.microsoft.com/office/drawing/2014/main" id="{7F6165DE-52B0-8D94-D714-3A097A96D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2913" y="5024179"/>
            <a:ext cx="421529" cy="421529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C45A78-DD99-ECFF-AE77-9DDC69912342}"/>
              </a:ext>
            </a:extLst>
          </p:cNvPr>
          <p:cNvSpPr txBox="1"/>
          <p:nvPr/>
        </p:nvSpPr>
        <p:spPr>
          <a:xfrm>
            <a:off x="3416298" y="1179969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77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Top 3000 movie from the-numbers.com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957AFE-821D-344E-FEC5-DED9A278F1BB}"/>
              </a:ext>
            </a:extLst>
          </p:cNvPr>
          <p:cNvSpPr txBox="1"/>
          <p:nvPr/>
        </p:nvSpPr>
        <p:spPr>
          <a:xfrm>
            <a:off x="3416298" y="2111468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77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records 3,000 (Movie Budgets)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968501-CC1F-438E-B6D5-C36B44CF2CA4}"/>
              </a:ext>
            </a:extLst>
          </p:cNvPr>
          <p:cNvSpPr txBox="1"/>
          <p:nvPr/>
        </p:nvSpPr>
        <p:spPr>
          <a:xfrm>
            <a:off x="3416298" y="5276280"/>
            <a:ext cx="289317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850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filtered records: 2,767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86D2F84-F4E9-0D88-6E05-1470781CCE31}"/>
              </a:ext>
            </a:extLst>
          </p:cNvPr>
          <p:cNvSpPr txBox="1"/>
          <p:nvPr/>
        </p:nvSpPr>
        <p:spPr>
          <a:xfrm>
            <a:off x="3416298" y="4153515"/>
            <a:ext cx="2893170" cy="1028078"/>
          </a:xfrm>
          <a:prstGeom prst="rect">
            <a:avLst/>
          </a:prstGeom>
          <a:gradFill>
            <a:gsLst>
              <a:gs pos="0">
                <a:srgbClr val="FFDD9C"/>
              </a:gs>
              <a:gs pos="100000">
                <a:srgbClr val="FFD78E"/>
              </a:gs>
            </a:gsLst>
            <a:lin ang="5400000"/>
          </a:gradFill>
          <a:ln w="6345" cap="flat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Delete 110 records (missing data)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Delete produced movies before 1991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Created new column (Profit category)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Convert text data to number</a:t>
            </a:r>
          </a:p>
        </p:txBody>
      </p:sp>
      <p:pic>
        <p:nvPicPr>
          <p:cNvPr id="12" name="Graphic 18" descr="Filter with solid fill">
            <a:extLst>
              <a:ext uri="{FF2B5EF4-FFF2-40B4-BE49-F238E27FC236}">
                <a16:creationId xmlns:a16="http://schemas.microsoft.com/office/drawing/2014/main" id="{8B11C9B5-5AEF-C7C0-BCF7-95CB27FE5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8218" y="5024179"/>
            <a:ext cx="421529" cy="421529"/>
          </a:xfrm>
          <a:prstGeom prst="rect">
            <a:avLst/>
          </a:prstGeom>
          <a:noFill/>
          <a:ln cap="flat">
            <a:noFill/>
          </a:ln>
          <a:effectLst>
            <a:outerShdw dist="38096" dir="2700000" algn="tl">
              <a:srgbClr val="000000">
                <a:alpha val="40000"/>
              </a:srgb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FB6718-8B8C-6D8F-0A16-BA420F154B04}"/>
              </a:ext>
            </a:extLst>
          </p:cNvPr>
          <p:cNvSpPr txBox="1"/>
          <p:nvPr/>
        </p:nvSpPr>
        <p:spPr>
          <a:xfrm>
            <a:off x="6435912" y="1179969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62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Movie index the-numbers.com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6C0BB5-976E-68D6-2D3F-BC72FF6ED531}"/>
              </a:ext>
            </a:extLst>
          </p:cNvPr>
          <p:cNvSpPr txBox="1"/>
          <p:nvPr/>
        </p:nvSpPr>
        <p:spPr>
          <a:xfrm>
            <a:off x="6435912" y="2111468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850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records 50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20F480-1289-F363-EF55-B8F327C67834}"/>
              </a:ext>
            </a:extLst>
          </p:cNvPr>
          <p:cNvSpPr txBox="1"/>
          <p:nvPr/>
        </p:nvSpPr>
        <p:spPr>
          <a:xfrm>
            <a:off x="6435912" y="5276280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77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filtered records: 50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84A307-4889-1F4F-3876-70C0F77B44AD}"/>
              </a:ext>
            </a:extLst>
          </p:cNvPr>
          <p:cNvSpPr txBox="1"/>
          <p:nvPr/>
        </p:nvSpPr>
        <p:spPr>
          <a:xfrm>
            <a:off x="6435912" y="4153515"/>
            <a:ext cx="2060390" cy="1028078"/>
          </a:xfrm>
          <a:prstGeom prst="rect">
            <a:avLst/>
          </a:prstGeom>
          <a:gradFill>
            <a:gsLst>
              <a:gs pos="0">
                <a:srgbClr val="FFDD9C"/>
              </a:gs>
              <a:gs pos="100000">
                <a:srgbClr val="FFD78E"/>
              </a:gs>
            </a:gsLst>
            <a:lin ang="5400000"/>
          </a:gradFill>
          <a:ln w="6345" cap="flat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Convert text data to number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51F4190-7013-8DDA-B4BA-CEA7CC77A19D}"/>
              </a:ext>
            </a:extLst>
          </p:cNvPr>
          <p:cNvSpPr txBox="1"/>
          <p:nvPr/>
        </p:nvSpPr>
        <p:spPr>
          <a:xfrm>
            <a:off x="8635438" y="1184367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47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Top 100 Movie Production Companies</a:t>
            </a:r>
          </a:p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 the-numbers.com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FD93AA4-31B6-3709-C8D9-F0472F1F810E}"/>
              </a:ext>
            </a:extLst>
          </p:cNvPr>
          <p:cNvSpPr txBox="1"/>
          <p:nvPr/>
        </p:nvSpPr>
        <p:spPr>
          <a:xfrm>
            <a:off x="8635438" y="2115866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850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records 100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2830E2-0CA9-7F1F-81A5-E58DB719277B}"/>
              </a:ext>
            </a:extLst>
          </p:cNvPr>
          <p:cNvSpPr txBox="1"/>
          <p:nvPr/>
        </p:nvSpPr>
        <p:spPr>
          <a:xfrm>
            <a:off x="8635438" y="5280687"/>
            <a:ext cx="2060390" cy="750429"/>
          </a:xfrm>
          <a:prstGeom prst="rect">
            <a:avLst/>
          </a:prstGeom>
          <a:gradFill>
            <a:gsLst>
              <a:gs pos="0">
                <a:srgbClr val="D2D2D2"/>
              </a:gs>
              <a:gs pos="100000">
                <a:srgbClr val="C8C8C8"/>
              </a:gs>
            </a:gsLst>
            <a:lin ang="5400000"/>
          </a:gradFill>
          <a:ln w="6345" cap="flat">
            <a:solidFill>
              <a:srgbClr val="A5A5A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 fontScale="77500" lnSpcReduction="20000"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4472C4"/>
                </a:solidFill>
                <a:effectLst>
                  <a:outerShdw dist="25402" dir="5400000">
                    <a:srgbClr val="6E747A"/>
                  </a:outerShdw>
                </a:effectLst>
                <a:uFillTx/>
                <a:latin typeface="Calibri Light"/>
              </a:rPr>
              <a:t>No. of filtered records: 50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0CBD1BE-ADDB-723B-A01B-83F9E0CF09B6}"/>
              </a:ext>
            </a:extLst>
          </p:cNvPr>
          <p:cNvSpPr txBox="1"/>
          <p:nvPr/>
        </p:nvSpPr>
        <p:spPr>
          <a:xfrm>
            <a:off x="8635438" y="4153515"/>
            <a:ext cx="2060390" cy="1032476"/>
          </a:xfrm>
          <a:prstGeom prst="rect">
            <a:avLst/>
          </a:prstGeom>
          <a:gradFill>
            <a:gsLst>
              <a:gs pos="0">
                <a:srgbClr val="FFDD9C"/>
              </a:gs>
              <a:gs pos="100000">
                <a:srgbClr val="FFD78E"/>
              </a:gs>
            </a:gsLst>
            <a:lin ang="5400000"/>
          </a:gradFill>
          <a:ln w="6345" cap="flat">
            <a:solidFill>
              <a:srgbClr val="FFC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Delete 50 records (missing data)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Convert text data to number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8962F34-9040-7FA0-7256-9EB8CC235999}"/>
              </a:ext>
            </a:extLst>
          </p:cNvPr>
          <p:cNvSpPr txBox="1"/>
          <p:nvPr/>
        </p:nvSpPr>
        <p:spPr>
          <a:xfrm>
            <a:off x="6435912" y="2944578"/>
            <a:ext cx="2060390" cy="1028078"/>
          </a:xfrm>
          <a:prstGeom prst="rect">
            <a:avLst/>
          </a:prstGeom>
          <a:gradFill>
            <a:gsLst>
              <a:gs pos="0">
                <a:srgbClr val="B5D5A7"/>
              </a:gs>
              <a:gs pos="100000">
                <a:srgbClr val="AACE99"/>
              </a:gs>
            </a:gsLst>
            <a:lin ang="5400000"/>
          </a:gradFill>
          <a:ln w="6345" cap="flat">
            <a:solidFill>
              <a:srgbClr val="70AD47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 fontScale="925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Top-grossing movie released in each calendar year (based on worldwide box office)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3EA5540-ECB3-FDB9-790F-E0A542069422}"/>
              </a:ext>
            </a:extLst>
          </p:cNvPr>
          <p:cNvSpPr txBox="1"/>
          <p:nvPr/>
        </p:nvSpPr>
        <p:spPr>
          <a:xfrm>
            <a:off x="3413308" y="2944578"/>
            <a:ext cx="2883459" cy="1028078"/>
          </a:xfrm>
          <a:prstGeom prst="rect">
            <a:avLst/>
          </a:prstGeom>
          <a:gradFill>
            <a:gsLst>
              <a:gs pos="0">
                <a:srgbClr val="B5D5A7"/>
              </a:gs>
              <a:gs pos="100000">
                <a:srgbClr val="AACE99"/>
              </a:gs>
            </a:gsLst>
            <a:lin ang="5400000"/>
          </a:gradFill>
          <a:ln w="6345" cap="flat">
            <a:solidFill>
              <a:srgbClr val="70AD4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Movie Budget and Financial Performance Records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32F86A1-2809-3F82-8C75-E3976D4CCF06}"/>
              </a:ext>
            </a:extLst>
          </p:cNvPr>
          <p:cNvSpPr txBox="1"/>
          <p:nvPr/>
        </p:nvSpPr>
        <p:spPr>
          <a:xfrm>
            <a:off x="8635438" y="2944578"/>
            <a:ext cx="2060390" cy="1028078"/>
          </a:xfrm>
          <a:prstGeom prst="rect">
            <a:avLst/>
          </a:prstGeom>
          <a:gradFill>
            <a:gsLst>
              <a:gs pos="0">
                <a:srgbClr val="B5D5A7"/>
              </a:gs>
              <a:gs pos="100000">
                <a:srgbClr val="AACE99"/>
              </a:gs>
            </a:gsLst>
            <a:lin ang="5400000"/>
          </a:gradFill>
          <a:ln w="6345" cap="flat">
            <a:solidFill>
              <a:srgbClr val="70AD47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Number of movies and financial performance records for each company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80E8-3026-3934-25E1-61F914ABE3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Autofit/>
          </a:bodyPr>
          <a:lstStyle/>
          <a:p>
            <a:pPr lvl="0" algn="l"/>
            <a:r>
              <a:rPr lang="en-US" sz="4000"/>
              <a:t>Movie Length and Rating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DC087F-61FC-6279-1844-7029DD934F5C}"/>
              </a:ext>
            </a:extLst>
          </p:cNvPr>
          <p:cNvSpPr txBox="1"/>
          <p:nvPr/>
        </p:nvSpPr>
        <p:spPr>
          <a:xfrm>
            <a:off x="281827" y="1657743"/>
            <a:ext cx="380757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finds: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1- </a:t>
            </a: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longer movies are getting higher number of votes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E2E82FA-DFA0-0B36-4161-42B17CD8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17879" y="1657743"/>
            <a:ext cx="7592290" cy="457200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96A3-D53A-4AFB-3BD5-02D6781E74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Autofit/>
          </a:bodyPr>
          <a:lstStyle/>
          <a:p>
            <a:pPr lvl="0" algn="l"/>
            <a:r>
              <a:rPr lang="en-US" sz="4000"/>
              <a:t>Movie Budget and Financial Performance</a:t>
            </a:r>
          </a:p>
        </p:txBody>
      </p:sp>
      <p:pic>
        <p:nvPicPr>
          <p:cNvPr id="3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3580692C-683A-9D39-7466-1BA533E83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79" y="1657743"/>
            <a:ext cx="7592290" cy="457200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CBAF973-91B1-FC44-0466-B82DA2B3E584}"/>
              </a:ext>
            </a:extLst>
          </p:cNvPr>
          <p:cNvSpPr txBox="1"/>
          <p:nvPr/>
        </p:nvSpPr>
        <p:spPr>
          <a:xfrm>
            <a:off x="281827" y="1657743"/>
            <a:ext cx="380757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finds: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1- Almost there no strong relation between the production budget and profits.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2- All losing films had budgets under 200M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E4D8-7801-3E44-71DC-BD8A07D211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Autofit/>
          </a:bodyPr>
          <a:lstStyle/>
          <a:p>
            <a:pPr lvl="0" algn="l"/>
            <a:r>
              <a:rPr lang="en-US" sz="4000"/>
              <a:t>The Movie Stats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F64EC328-2D38-56A3-DF61-7D523449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17879" y="1657743"/>
            <a:ext cx="7592290" cy="4572000"/>
          </a:xfrm>
          <a:prstGeom prst="rect">
            <a:avLst/>
          </a:prstGeom>
          <a:solidFill>
            <a:srgbClr val="EDEDED"/>
          </a:solidFill>
          <a:ln w="8889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E41468-A2FF-88C2-6E3F-A2159B34C95A}"/>
              </a:ext>
            </a:extLst>
          </p:cNvPr>
          <p:cNvSpPr txBox="1"/>
          <p:nvPr/>
        </p:nvSpPr>
        <p:spPr>
          <a:xfrm>
            <a:off x="281827" y="1657743"/>
            <a:ext cx="3807570" cy="4572000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finds: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1- </a:t>
            </a:r>
            <a:r>
              <a:rPr lang="en-US" sz="29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COVID-19</a:t>
            </a: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has clear impact on the number of produced movie from </a:t>
            </a:r>
            <a:r>
              <a:rPr lang="en-US" sz="29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2020 t0 2021</a:t>
            </a: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2- Strong </a:t>
            </a:r>
            <a:r>
              <a:rPr lang="en-US" sz="29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correlation</a:t>
            </a: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between the number of movies and the year of production (</a:t>
            </a:r>
            <a:r>
              <a:rPr lang="en-US" sz="29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0.91</a:t>
            </a:r>
            <a:r>
              <a:rPr lang="en-US" sz="29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9E8E-8E8A-1657-974E-26805CADF1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1827" y="123654"/>
            <a:ext cx="9144000" cy="875245"/>
          </a:xfrm>
        </p:spPr>
        <p:txBody>
          <a:bodyPr anchorCtr="0">
            <a:normAutofit fontScale="90000"/>
          </a:bodyPr>
          <a:lstStyle/>
          <a:p>
            <a:pPr lvl="0" algn="l"/>
            <a:r>
              <a:rPr lang="en-US"/>
              <a:t>Movie Index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E34E11-3A6B-BD84-1CCC-9A5766BF4883}"/>
              </a:ext>
            </a:extLst>
          </p:cNvPr>
          <p:cNvSpPr txBox="1"/>
          <p:nvPr/>
        </p:nvSpPr>
        <p:spPr>
          <a:xfrm>
            <a:off x="281827" y="1065669"/>
            <a:ext cx="4106021" cy="7758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fontScale="550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1- Total No. of Movies vs Average Gross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2- Total No. of Movies vs Average Budget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3- Total No. of Movies vs Total Gross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61A30C-0A79-7C08-2B5B-602A24D91716}"/>
              </a:ext>
            </a:extLst>
          </p:cNvPr>
          <p:cNvSpPr txBox="1"/>
          <p:nvPr/>
        </p:nvSpPr>
        <p:spPr>
          <a:xfrm>
            <a:off x="6096003" y="998899"/>
            <a:ext cx="2724610" cy="51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Join tables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A8353F0-B8D7-02C5-D18C-AC8F7A8A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02" y="337313"/>
            <a:ext cx="5314602" cy="3200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ABB17F-68E2-511E-A192-2BBD3C35E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" y="3657600"/>
            <a:ext cx="5314602" cy="32004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2" descr="Chart&#10;&#10;Description automatically generated">
            <a:extLst>
              <a:ext uri="{FF2B5EF4-FFF2-40B4-BE49-F238E27FC236}">
                <a16:creationId xmlns:a16="http://schemas.microsoft.com/office/drawing/2014/main" id="{EDA5BAC8-3FED-EAC9-C627-A75B89E0D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302" y="3657600"/>
            <a:ext cx="5314602" cy="3200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96F5C5-1805-F482-66E1-615964F14D22}"/>
              </a:ext>
            </a:extLst>
          </p:cNvPr>
          <p:cNvSpPr txBox="1"/>
          <p:nvPr/>
        </p:nvSpPr>
        <p:spPr>
          <a:xfrm>
            <a:off x="322819" y="3657600"/>
            <a:ext cx="391271" cy="514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D966"/>
                </a:solidFill>
                <a:uFillTx/>
                <a:latin typeface="Calibri Light"/>
              </a:rPr>
              <a:t>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38229D-05BD-EEBA-479B-C0F1EF0D9026}"/>
              </a:ext>
            </a:extLst>
          </p:cNvPr>
          <p:cNvSpPr txBox="1"/>
          <p:nvPr/>
        </p:nvSpPr>
        <p:spPr>
          <a:xfrm>
            <a:off x="6412467" y="337313"/>
            <a:ext cx="391271" cy="514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D966"/>
                </a:solidFill>
                <a:uFillTx/>
                <a:latin typeface="Calibri Light"/>
              </a:rPr>
              <a:t>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1901DA-CDCA-BB12-0A36-2C058A281096}"/>
              </a:ext>
            </a:extLst>
          </p:cNvPr>
          <p:cNvSpPr txBox="1"/>
          <p:nvPr/>
        </p:nvSpPr>
        <p:spPr>
          <a:xfrm>
            <a:off x="6412467" y="3657600"/>
            <a:ext cx="391271" cy="51435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rmAutofit lnSpcReduction="1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FFD966"/>
                </a:solidFill>
                <a:uFillTx/>
                <a:latin typeface="Calibri Light"/>
              </a:rPr>
              <a:t>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C3FB472-16AF-58CE-D1CA-EB34F37D6022}"/>
              </a:ext>
            </a:extLst>
          </p:cNvPr>
          <p:cNvSpPr txBox="1"/>
          <p:nvPr/>
        </p:nvSpPr>
        <p:spPr>
          <a:xfrm>
            <a:off x="322819" y="1937513"/>
            <a:ext cx="5595378" cy="1491486"/>
          </a:xfrm>
          <a:prstGeom prst="rect">
            <a:avLst/>
          </a:prstGeom>
          <a:solidFill>
            <a:srgbClr val="FFFFFF"/>
          </a:solidFill>
          <a:ln w="2857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normAutofit fontScale="77500" lnSpcReduction="20000"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The finds: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1- The combined of top 10 budgets = 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5.4%</a:t>
            </a: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of the 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total budget </a:t>
            </a: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of all companies.</a:t>
            </a:r>
          </a:p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2- the worldwide gross of the top 10 budget is 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88%</a:t>
            </a: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 of the </a:t>
            </a:r>
            <a:r>
              <a:rPr lang="en-US" sz="32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total gross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C75D6-AB58-DD03-7C7D-F7DE052F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Makes a Best Picture?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Logo&#10;&#10;Description automatically generated with medium confidence">
            <a:extLst>
              <a:ext uri="{FF2B5EF4-FFF2-40B4-BE49-F238E27FC236}">
                <a16:creationId xmlns:a16="http://schemas.microsoft.com/office/drawing/2014/main" id="{39AC71C1-F5F8-7663-52D1-A971F7BBD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53822" y="1245725"/>
            <a:ext cx="6553545" cy="437449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55077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7A601-BAA1-223B-D539-690034C4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Screenshot of Kaggle with CSV download that included Rotten Tomatoes ratings information. 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F6191B3-65DA-4D40-9C30-88177A5A53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4801" y="2509911"/>
            <a:ext cx="7507298" cy="399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286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D7EF6-EB16-720A-B53F-0F9F8EB06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This database is so huge that Excel can’t handle 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26012F-F625-8750-9EDB-26825C0C2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9" b="-3"/>
          <a:stretch/>
        </p:blipFill>
        <p:spPr>
          <a:xfrm>
            <a:off x="7239001" y="339283"/>
            <a:ext cx="4416894" cy="2592393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6A97A90-41B0-E912-1A30-ACEF854F8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3781" y="3717238"/>
            <a:ext cx="5702113" cy="20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00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307D8-9FB1-8DD4-7874-1892FE4C0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i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Filter used on Excel to change the data on my spreadsheet. </a:t>
            </a:r>
            <a:endParaRPr lang="en-US" sz="34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7D770D-33E4-A33C-40CE-1F871467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138" y="2427541"/>
            <a:ext cx="912862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04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837A8-31AD-1639-0DC3-204E77775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3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Orange Scatter Plot with movie length range compared for all nominees and winners. The r values are overlapping but appear to be negative when done for all movie lengths.</a:t>
            </a: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BD2AB0C-06FE-7487-58DD-183CB4203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822" y="1688089"/>
            <a:ext cx="6553545" cy="3489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909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73295-1BEE-BB71-5596-61549A6D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Orange Scatter Plot with movie length field adjusted to a range of 180 to 220. High correlation shown for the TRUE movies that were my Best Picture winners. 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9998637-CE64-9346-F4AC-F29157E0D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822" y="1688089"/>
            <a:ext cx="6553545" cy="3489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505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Rectangle 3118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A1DF6-9063-7519-C804-035F2525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600" b="1" i="1">
                <a:solidFill>
                  <a:srgbClr val="FFFFFF"/>
                </a:solidFill>
                <a:effectLst/>
              </a:rPr>
              <a:t>Orange Bar Plot chart that compared movie length for the Best Picture nominees and Best Picture winners.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3074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0C089A8-554F-1925-DC14-50F7230670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r="-1" b="26969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4" name="Straight Connector 312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1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Rectangle 41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47681-04FD-8FE0-D6B8-B082D0085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Orange Scatter Plot with the genre for each Best Picture winner for 1990 through 2009.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114" name="Straight Connector 41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6DE83D-C667-0E5B-1911-58A8F46B4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688090"/>
            <a:ext cx="6553545" cy="34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103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Rectangle 513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340A-A2C0-73F1-3D13-82E48878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Orange Scatter Plot with budget and movie length compared for the Best Picture Winners.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5134" name="Straight Connector 513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9891BD5E-F190-E490-86A3-6E6E3B1D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688090"/>
            <a:ext cx="6553545" cy="34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615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9AFC4E-8A71-0CD9-19E2-B33F4B68E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Decision Tree on Excel. Question: There is a Best Picture nominee that is 135 minutes in length, is categorized as a drama, and had a budget of $8 million. According to this Decision Tree, how likely is the movie to win the Best Picture Academy Award?</a:t>
            </a:r>
            <a:endParaRPr lang="en-US" sz="1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82B25B-09A8-29F3-70FF-34F09DEF8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051317"/>
            <a:ext cx="6553545" cy="476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333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A2A22-9213-9045-C6DF-962DA1AB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i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Power BI Bar Chart comparing the sum of the Production Budget and Domestic Gross numbers for each film.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94745ED6-2A1A-224A-5E99-3199D924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688090"/>
            <a:ext cx="6553545" cy="34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24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1FB62-996A-0AC8-B0DB-83E50D00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b="1" i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Power BI report shared copy viewed in Power BI Pro App.</a:t>
            </a:r>
            <a:r>
              <a:rPr lang="en-US" sz="41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219B71E-4E54-B6D8-E951-8521DA2886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53822" y="1638939"/>
            <a:ext cx="6553545" cy="3588064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AFF1BC-83F8-EAB3-0A83-323E1E1794BA}"/>
              </a:ext>
            </a:extLst>
          </p:cNvPr>
          <p:cNvSpPr txBox="1"/>
          <p:nvPr/>
        </p:nvSpPr>
        <p:spPr>
          <a:xfrm>
            <a:off x="929390" y="4347148"/>
            <a:ext cx="301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Shared PowerBI Report 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8803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6" name="Rectangle 820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7A73C-23B0-FCE7-D6FE-AD61EF3A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Thoughts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208" name="Straight Connector 820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Oscars guide 2022: The full list of nominees, our best picture reviews, and  how to stream this year's nominated films - The Globe and Mail">
            <a:extLst>
              <a:ext uri="{FF2B5EF4-FFF2-40B4-BE49-F238E27FC236}">
                <a16:creationId xmlns:a16="http://schemas.microsoft.com/office/drawing/2014/main" id="{A31EDE6F-E2C9-0043-1B6C-36A5EB10B0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245725"/>
            <a:ext cx="6553545" cy="437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5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8382F-D869-04A4-6FE3-E04A9B3C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All movies in runtime interesting facts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5F2B77-5DED-4A9D-823E-54E817169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4204272"/>
              </p:ext>
            </p:extLst>
          </p:nvPr>
        </p:nvGraphicFramePr>
        <p:xfrm>
          <a:off x="960120" y="3206297"/>
          <a:ext cx="10279973" cy="148579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48408">
                  <a:extLst>
                    <a:ext uri="{9D8B030D-6E8A-4147-A177-3AD203B41FA5}">
                      <a16:colId xmlns:a16="http://schemas.microsoft.com/office/drawing/2014/main" val="833052817"/>
                    </a:ext>
                  </a:extLst>
                </a:gridCol>
                <a:gridCol w="2728075">
                  <a:extLst>
                    <a:ext uri="{9D8B030D-6E8A-4147-A177-3AD203B41FA5}">
                      <a16:colId xmlns:a16="http://schemas.microsoft.com/office/drawing/2014/main" val="4118204239"/>
                    </a:ext>
                  </a:extLst>
                </a:gridCol>
                <a:gridCol w="2337929">
                  <a:extLst>
                    <a:ext uri="{9D8B030D-6E8A-4147-A177-3AD203B41FA5}">
                      <a16:colId xmlns:a16="http://schemas.microsoft.com/office/drawing/2014/main" val="522382690"/>
                    </a:ext>
                  </a:extLst>
                </a:gridCol>
                <a:gridCol w="1848408">
                  <a:extLst>
                    <a:ext uri="{9D8B030D-6E8A-4147-A177-3AD203B41FA5}">
                      <a16:colId xmlns:a16="http://schemas.microsoft.com/office/drawing/2014/main" val="1271446263"/>
                    </a:ext>
                  </a:extLst>
                </a:gridCol>
                <a:gridCol w="1517153">
                  <a:extLst>
                    <a:ext uri="{9D8B030D-6E8A-4147-A177-3AD203B41FA5}">
                      <a16:colId xmlns:a16="http://schemas.microsoft.com/office/drawing/2014/main" val="1412224178"/>
                    </a:ext>
                  </a:extLst>
                </a:gridCol>
              </a:tblGrid>
              <a:tr h="954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</a:rPr>
                        <a:t>Total # of movies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>
                          <a:effectLst/>
                        </a:rPr>
                        <a:t>Total movie length in minutes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>
                          <a:effectLst/>
                        </a:rPr>
                        <a:t>in hours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>
                          <a:effectLst/>
                        </a:rPr>
                        <a:t>in days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>
                          <a:effectLst/>
                        </a:rPr>
                        <a:t>in years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ctr"/>
                </a:tc>
                <a:extLst>
                  <a:ext uri="{0D108BD9-81ED-4DB2-BD59-A6C34878D82A}">
                    <a16:rowId xmlns:a16="http://schemas.microsoft.com/office/drawing/2014/main" val="2271343164"/>
                  </a:ext>
                </a:extLst>
              </a:tr>
              <a:tr h="530893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1,265,785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119,803,301.00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1,996,721.68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83,196.74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227.94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084" marR="22084" marT="22084" marB="0" anchor="b"/>
                </a:tc>
                <a:extLst>
                  <a:ext uri="{0D108BD9-81ED-4DB2-BD59-A6C34878D82A}">
                    <a16:rowId xmlns:a16="http://schemas.microsoft.com/office/drawing/2014/main" val="25021338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DF7D07-DC08-87B9-67E4-E38F3F3AA8FF}"/>
              </a:ext>
            </a:extLst>
          </p:cNvPr>
          <p:cNvSpPr txBox="1"/>
          <p:nvPr/>
        </p:nvSpPr>
        <p:spPr>
          <a:xfrm>
            <a:off x="960120" y="5563674"/>
            <a:ext cx="370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query:</a:t>
            </a:r>
          </a:p>
          <a:p>
            <a:r>
              <a:rPr lang="en-US" dirty="0"/>
              <a:t>SELECT SUM(</a:t>
            </a:r>
            <a:r>
              <a:rPr lang="en-US" dirty="0" err="1"/>
              <a:t>basics.runtimeMinutes</a:t>
            </a:r>
            <a:r>
              <a:rPr lang="en-US" dirty="0"/>
              <a:t>) </a:t>
            </a:r>
          </a:p>
          <a:p>
            <a:r>
              <a:rPr lang="en-US" dirty="0"/>
              <a:t>FROM basics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7D5A6-9B20-8B66-B218-EB18AD65453F}"/>
              </a:ext>
            </a:extLst>
          </p:cNvPr>
          <p:cNvSpPr txBox="1"/>
          <p:nvPr/>
        </p:nvSpPr>
        <p:spPr>
          <a:xfrm>
            <a:off x="6096000" y="5612389"/>
            <a:ext cx="407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none" strike="noStrike" dirty="0">
                <a:effectLst/>
              </a:rPr>
              <a:t>Result:</a:t>
            </a:r>
          </a:p>
          <a:p>
            <a:r>
              <a:rPr lang="en-US" sz="1800" u="none" strike="noStrike" dirty="0">
                <a:effectLst/>
              </a:rPr>
              <a:t>119,803,301.00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32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39F0F82-3EF1-B142-26C6-7D80231C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8221F-2323-9FA8-7C37-69CDC937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54845"/>
            <a:ext cx="10656891" cy="3902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4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Magnifying glass on clear background">
            <a:extLst>
              <a:ext uri="{FF2B5EF4-FFF2-40B4-BE49-F238E27FC236}">
                <a16:creationId xmlns:a16="http://schemas.microsoft.com/office/drawing/2014/main" id="{3B81DC96-5806-509D-DF79-5B4E24D00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72" r="14292" b="-1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76630-12E5-67F6-B79C-3BCF07DC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09801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74E61-FA55-6433-CE83-E442AF43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movies per year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0F8A459-3AB9-B896-B3EA-23EBB2281D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280174"/>
              </p:ext>
            </p:extLst>
          </p:nvPr>
        </p:nvGraphicFramePr>
        <p:xfrm>
          <a:off x="320040" y="2427541"/>
          <a:ext cx="11496821" cy="3997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311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74E61-FA55-6433-CE83-E442AF43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Number of movies produced  for the last 10 years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936522-8540-4FBA-1E0B-2FE00458D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8696762"/>
              </p:ext>
            </p:extLst>
          </p:nvPr>
        </p:nvGraphicFramePr>
        <p:xfrm>
          <a:off x="5153822" y="492573"/>
          <a:ext cx="6553545" cy="5880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594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234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DA34-7B13-C95C-605D-798764EE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8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rating by genres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777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31F7BF1-3503-4A9F-E236-A5AE1392CB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3936476"/>
              </p:ext>
            </p:extLst>
          </p:nvPr>
        </p:nvGraphicFramePr>
        <p:xfrm>
          <a:off x="444662" y="492573"/>
          <a:ext cx="6553545" cy="5880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4B0EF0-CB09-0F50-FBB1-5905FFB35E08}"/>
              </a:ext>
            </a:extLst>
          </p:cNvPr>
          <p:cNvSpPr txBox="1"/>
          <p:nvPr/>
        </p:nvSpPr>
        <p:spPr>
          <a:xfrm>
            <a:off x="8149389" y="4315326"/>
            <a:ext cx="299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History, Documentary and Biography have the highest ratings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80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CF0F0-A22D-2B2B-289E-472397C20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rating by year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37A9E62-5A54-A94F-BC9F-66A2612A9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907604"/>
              </p:ext>
            </p:extLst>
          </p:nvPr>
        </p:nvGraphicFramePr>
        <p:xfrm>
          <a:off x="5075257" y="610205"/>
          <a:ext cx="6718300" cy="5880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54647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1188</Words>
  <Application>Microsoft Macintosh PowerPoint</Application>
  <PresentationFormat>Widescreen</PresentationFormat>
  <Paragraphs>172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Tw Cen MT</vt:lpstr>
      <vt:lpstr>Office Theme</vt:lpstr>
      <vt:lpstr>Alpha Team Presents: Film Insights  </vt:lpstr>
      <vt:lpstr>Agenda</vt:lpstr>
      <vt:lpstr>IMDb Database</vt:lpstr>
      <vt:lpstr>This database is so huge that Excel can’t handle it</vt:lpstr>
      <vt:lpstr>All movies in runtime interesting facts</vt:lpstr>
      <vt:lpstr>Number of movies per year</vt:lpstr>
      <vt:lpstr>Number of movies produced  for the last 10 years</vt:lpstr>
      <vt:lpstr>Average rating by genres</vt:lpstr>
      <vt:lpstr>Average rating by year </vt:lpstr>
      <vt:lpstr>How many movies have rating more than 5?</vt:lpstr>
      <vt:lpstr>Insight #1</vt:lpstr>
      <vt:lpstr>PowerPoint Presentation</vt:lpstr>
      <vt:lpstr>Insight #2</vt:lpstr>
      <vt:lpstr>Movies distribution by average rating</vt:lpstr>
      <vt:lpstr>Save those files and exported to Excel (only 92 rows)</vt:lpstr>
      <vt:lpstr>Movies distribution by rating</vt:lpstr>
      <vt:lpstr>Duplicates</vt:lpstr>
      <vt:lpstr>Exclude “Episode” and group by year</vt:lpstr>
      <vt:lpstr>Exclude ”Pilot”</vt:lpstr>
      <vt:lpstr>Lesson learned</vt:lpstr>
      <vt:lpstr>Title type query:</vt:lpstr>
      <vt:lpstr>Distribution by movie type</vt:lpstr>
      <vt:lpstr>How come there are 7m. tv series if you mentioned that there are only 1m. something movies produced?</vt:lpstr>
      <vt:lpstr>Now let’s check our table</vt:lpstr>
      <vt:lpstr>Add year</vt:lpstr>
      <vt:lpstr>PowerPoint Presentation</vt:lpstr>
      <vt:lpstr>There are only 3,548 movies with rating greater than or equal 8 and with number of rating votes greater than 100 </vt:lpstr>
      <vt:lpstr>GitHub</vt:lpstr>
      <vt:lpstr>Data Collection</vt:lpstr>
      <vt:lpstr>Data Collection</vt:lpstr>
      <vt:lpstr>Dataset Building</vt:lpstr>
      <vt:lpstr>Dataset Building</vt:lpstr>
      <vt:lpstr>Dataset Facts</vt:lpstr>
      <vt:lpstr>Movie Length and Rating</vt:lpstr>
      <vt:lpstr>Movie Budget and Financial Performance</vt:lpstr>
      <vt:lpstr>The Movie Stats</vt:lpstr>
      <vt:lpstr>Movie Index</vt:lpstr>
      <vt:lpstr>What Makes a Best Picture?</vt:lpstr>
      <vt:lpstr>Screenshot of Kaggle with CSV download that included Rotten Tomatoes ratings information. </vt:lpstr>
      <vt:lpstr>Filter used on Excel to change the data on my spreadsheet. </vt:lpstr>
      <vt:lpstr>Orange Scatter Plot with movie length range compared for all nominees and winners. The r values are overlapping but appear to be negative when done for all movie lengths.</vt:lpstr>
      <vt:lpstr>Orange Scatter Plot with movie length field adjusted to a range of 180 to 220. High correlation shown for the TRUE movies that were my Best Picture winners. </vt:lpstr>
      <vt:lpstr>Orange Bar Plot chart that compared movie length for the Best Picture nominees and Best Picture winners.</vt:lpstr>
      <vt:lpstr>Orange Scatter Plot with the genre for each Best Picture winner for 1990 through 2009.</vt:lpstr>
      <vt:lpstr>Orange Scatter Plot with budget and movie length compared for the Best Picture Winners.</vt:lpstr>
      <vt:lpstr>Decision Tree on Excel. Question: There is a Best Picture nominee that is 135 minutes in length, is categorized as a drama, and had a budget of $8 million. According to this Decision Tree, how likely is the movie to win the Best Picture Academy Award?</vt:lpstr>
      <vt:lpstr>Power BI Bar Chart comparing the sum of the Production Budget and Domestic Gross numbers for each film.</vt:lpstr>
      <vt:lpstr>Power BI report shared copy viewed in Power BI Pro App. </vt:lpstr>
      <vt:lpstr>Final Thoughts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Biruk</dc:creator>
  <cp:lastModifiedBy>Alex Biruk</cp:lastModifiedBy>
  <cp:revision>43</cp:revision>
  <dcterms:created xsi:type="dcterms:W3CDTF">2023-01-28T21:53:37Z</dcterms:created>
  <dcterms:modified xsi:type="dcterms:W3CDTF">2023-02-01T00:35:17Z</dcterms:modified>
</cp:coreProperties>
</file>